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2"/>
  </p:notesMasterIdLst>
  <p:handoutMasterIdLst>
    <p:handoutMasterId r:id="rId23"/>
  </p:handoutMasterIdLst>
  <p:sldIdLst>
    <p:sldId id="256" r:id="rId5"/>
    <p:sldId id="258" r:id="rId6"/>
    <p:sldId id="300" r:id="rId7"/>
    <p:sldId id="342" r:id="rId8"/>
    <p:sldId id="356" r:id="rId9"/>
    <p:sldId id="357" r:id="rId10"/>
    <p:sldId id="301" r:id="rId11"/>
    <p:sldId id="299" r:id="rId12"/>
    <p:sldId id="331" r:id="rId13"/>
    <p:sldId id="347" r:id="rId14"/>
    <p:sldId id="355" r:id="rId15"/>
    <p:sldId id="351" r:id="rId16"/>
    <p:sldId id="319" r:id="rId17"/>
    <p:sldId id="320" r:id="rId18"/>
    <p:sldId id="353" r:id="rId19"/>
    <p:sldId id="329" r:id="rId20"/>
    <p:sldId id="35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Πόπη Δρούτσα" initials="ΠΔ" lastIdx="1" clrIdx="0">
    <p:extLst>
      <p:ext uri="{19B8F6BF-5375-455C-9EA6-DF929625EA0E}">
        <p15:presenceInfo xmlns:p15="http://schemas.microsoft.com/office/powerpoint/2012/main" userId="3733f162fa80923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5AD1E5-D74A-4D59-A03F-770A61F223AF}" v="4" dt="2023-11-28T15:40:57.097"/>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68" autoAdjust="0"/>
    <p:restoredTop sz="96187" autoAdjust="0"/>
  </p:normalViewPr>
  <p:slideViewPr>
    <p:cSldViewPr snapToGrid="0" showGuides="1">
      <p:cViewPr varScale="1">
        <p:scale>
          <a:sx n="60" d="100"/>
          <a:sy n="60" d="100"/>
        </p:scale>
        <p:origin x="1564" y="5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droutsa" userId="S::pdroutsa_noa.gr#ext#@gencat.onmicrosoft.com::a297af01-1c20-4038-82aa-4721c1457d78" providerId="AD" clId="Web-{7B5AD1E5-D74A-4D59-A03F-770A61F223AF}"/>
    <pc:docChg chg="modSld">
      <pc:chgData name="pdroutsa" userId="S::pdroutsa_noa.gr#ext#@gencat.onmicrosoft.com::a297af01-1c20-4038-82aa-4721c1457d78" providerId="AD" clId="Web-{7B5AD1E5-D74A-4D59-A03F-770A61F223AF}" dt="2023-11-28T15:40:54.347" v="1" actId="20577"/>
      <pc:docMkLst>
        <pc:docMk/>
      </pc:docMkLst>
      <pc:sldChg chg="modSp">
        <pc:chgData name="pdroutsa" userId="S::pdroutsa_noa.gr#ext#@gencat.onmicrosoft.com::a297af01-1c20-4038-82aa-4721c1457d78" providerId="AD" clId="Web-{7B5AD1E5-D74A-4D59-A03F-770A61F223AF}" dt="2023-11-28T15:40:54.347" v="1" actId="20577"/>
        <pc:sldMkLst>
          <pc:docMk/>
          <pc:sldMk cId="3996772300" sldId="353"/>
        </pc:sldMkLst>
        <pc:spChg chg="mod">
          <ac:chgData name="pdroutsa" userId="S::pdroutsa_noa.gr#ext#@gencat.onmicrosoft.com::a297af01-1c20-4038-82aa-4721c1457d78" providerId="AD" clId="Web-{7B5AD1E5-D74A-4D59-A03F-770A61F223AF}" dt="2023-11-28T15:40:54.347" v="1" actId="20577"/>
          <ac:spMkLst>
            <pc:docMk/>
            <pc:sldMk cId="3996772300" sldId="353"/>
            <ac:spMk id="32"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28.11.2023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11/28/2023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702">
              <a:defRPr/>
            </a:pPr>
            <a:r>
              <a:rPr lang="hr-HR" dirty="0">
                <a:solidFill>
                  <a:srgbClr val="C00000"/>
                </a:solidFill>
              </a:rPr>
              <a:t>MARINA</a:t>
            </a:r>
            <a:endParaRPr lang="en-GB" dirty="0">
              <a:solidFill>
                <a:srgbClr val="C00000"/>
              </a:solidFill>
            </a:endParaRPr>
          </a:p>
          <a:p>
            <a:endParaRPr lang="en-GB" dirty="0"/>
          </a:p>
        </p:txBody>
      </p:sp>
      <p:sp>
        <p:nvSpPr>
          <p:cNvPr id="4" name="Slide Number Placeholder 3"/>
          <p:cNvSpPr>
            <a:spLocks noGrp="1"/>
          </p:cNvSpPr>
          <p:nvPr>
            <p:ph type="sldNum" sz="quarter" idx="10"/>
          </p:nvPr>
        </p:nvSpPr>
        <p:spPr/>
        <p:txBody>
          <a:bodyPr/>
          <a:lstStyle/>
          <a:p>
            <a:fld id="{1408F923-A320-42BD-84A6-601815CE83FD}" type="slidenum">
              <a:rPr lang="en-US" smtClean="0"/>
              <a:t>12</a:t>
            </a:fld>
            <a:endParaRPr lang="en-US"/>
          </a:p>
        </p:txBody>
      </p:sp>
    </p:spTree>
    <p:extLst>
      <p:ext uri="{BB962C8B-B14F-4D97-AF65-F5344CB8AC3E}">
        <p14:creationId xmlns:p14="http://schemas.microsoft.com/office/powerpoint/2010/main" val="32994316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365763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58569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898673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397389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200" b="1" kern="1200" dirty="0">
                <a:solidFill>
                  <a:schemeClr val="tx1">
                    <a:lumMod val="50000"/>
                    <a:lumOff val="50000"/>
                  </a:schemeClr>
                </a:solidFill>
                <a:latin typeface="+mn-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n-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100715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2649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856300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5881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136150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72727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kumimoji="0" lang="en-US" sz="2400" b="1" i="0" u="none" strike="noStrike" kern="1200" cap="none" spc="0" normalizeH="0" baseline="0" noProof="0" dirty="0">
                <a:ln>
                  <a:noFill/>
                </a:ln>
                <a:solidFill>
                  <a:prstClr val="black">
                    <a:lumMod val="50000"/>
                    <a:lumOff val="50000"/>
                  </a:prstClr>
                </a:solidFill>
                <a:effectLst/>
                <a:uLnTx/>
                <a:uFillTx/>
                <a:latin typeface="+mn-lt"/>
                <a:ea typeface="+mj-ea"/>
                <a:cs typeface="+mj-cs"/>
              </a:rPr>
              <a:t>F.1.1 – PUBLIC TRANSPORT NETWORK</a:t>
            </a:r>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a:t> </a:t>
            </a:r>
            <a:r>
              <a:rPr lang="en-US" sz="1200" dirty="0"/>
              <a:t>5</a:t>
            </a:r>
            <a:br>
              <a:rPr lang="it-IT" sz="1200" dirty="0"/>
            </a:br>
            <a:r>
              <a:rPr lang="en-US" sz="1200" dirty="0"/>
              <a:t>THE ASSESSMENT CRITERIA OF S</a:t>
            </a:r>
            <a:r>
              <a:rPr lang="el-GR" sz="1200" dirty="0"/>
              <a:t>C</a:t>
            </a:r>
            <a:r>
              <a:rPr lang="en-US" sz="1200" dirty="0"/>
              <a:t>TOOL – </a:t>
            </a:r>
            <a:r>
              <a:rPr lang="el-GR" sz="1200" dirty="0"/>
              <a:t>CITY </a:t>
            </a:r>
            <a:r>
              <a:rPr lang="en-US" sz="1200" dirty="0"/>
              <a:t>SCALE</a:t>
            </a:r>
            <a:endParaRPr lang="it-IT" dirty="0"/>
          </a:p>
        </p:txBody>
      </p:sp>
      <p:pic>
        <p:nvPicPr>
          <p:cNvPr id="10" name="Imatge 14"/>
          <p:cNvPicPr/>
          <p:nvPr userDrawn="1"/>
        </p:nvPicPr>
        <p:blipFill>
          <a:blip r:embed="rId15"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8" y="6548732"/>
            <a:ext cx="6154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86" r:id="rId4"/>
    <p:sldLayoutId id="2147483687" r:id="rId5"/>
    <p:sldLayoutId id="2147483688" r:id="rId6"/>
    <p:sldLayoutId id="2147483694" r:id="rId7"/>
    <p:sldLayoutId id="2147483706" r:id="rId8"/>
    <p:sldLayoutId id="2147483707" r:id="rId9"/>
    <p:sldLayoutId id="2147483716" r:id="rId10"/>
    <p:sldLayoutId id="2147483729" r:id="rId11"/>
    <p:sldLayoutId id="2147483730" r:id="rId12"/>
    <p:sldLayoutId id="2147483731" r:id="rId13"/>
  </p:sldLayoutIdLst>
  <p:hf hdr="0" ftr="0"/>
  <p:txStyles>
    <p:titleStyle>
      <a:lvl1pPr algn="ctr" defTabSz="914400" rtl="0" eaLnBrk="1" latinLnBrk="0" hangingPunct="1">
        <a:spcBef>
          <a:spcPct val="0"/>
        </a:spcBef>
        <a:buNone/>
        <a:defRPr sz="2000" b="1" kern="1200">
          <a:solidFill>
            <a:schemeClr val="tx1">
              <a:lumMod val="50000"/>
              <a:lumOff val="50000"/>
            </a:schemeClr>
          </a:solidFill>
          <a:latin typeface="+mn-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230517" y="3275195"/>
            <a:ext cx="6516598" cy="2520280"/>
          </a:xfrm>
          <a:prstGeom prst="rect">
            <a:avLst/>
          </a:prstGeom>
        </p:spPr>
        <p:txBody>
          <a:bodyPr/>
          <a:lstStyle/>
          <a:p>
            <a:pPr marL="0" indent="0">
              <a:buNone/>
            </a:pPr>
            <a:r>
              <a:rPr lang="en-US" sz="3600" dirty="0">
                <a:solidFill>
                  <a:srgbClr val="0070C0"/>
                </a:solidFill>
              </a:rPr>
              <a:t>Training Module 5</a:t>
            </a:r>
          </a:p>
          <a:p>
            <a:pPr marL="0" indent="0">
              <a:buNone/>
            </a:pPr>
            <a:r>
              <a:rPr lang="it-IT" dirty="0"/>
              <a:t>Calculating the assessment </a:t>
            </a:r>
          </a:p>
          <a:p>
            <a:pPr marL="0" indent="0">
              <a:buNone/>
            </a:pPr>
            <a:r>
              <a:rPr lang="it-IT" dirty="0"/>
              <a:t>criteria </a:t>
            </a:r>
            <a:r>
              <a:rPr lang="it-IT" sz="3200" dirty="0"/>
              <a:t>of</a:t>
            </a:r>
          </a:p>
          <a:p>
            <a:pPr marL="0" indent="0">
              <a:buNone/>
            </a:pPr>
            <a:r>
              <a:rPr lang="it-IT" sz="3200" dirty="0"/>
              <a:t>S</a:t>
            </a:r>
            <a:r>
              <a:rPr lang="el-GR" sz="3200" dirty="0"/>
              <a:t>C</a:t>
            </a:r>
            <a:r>
              <a:rPr lang="it-IT" sz="3200" dirty="0"/>
              <a:t>Tool – </a:t>
            </a:r>
            <a:r>
              <a:rPr lang="el-GR" sz="3200" dirty="0"/>
              <a:t>City</a:t>
            </a:r>
            <a:r>
              <a:rPr lang="it-IT" sz="3200" dirty="0"/>
              <a:t> Scale</a:t>
            </a:r>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t>10</a:t>
            </a:fld>
            <a:endParaRPr lang="en-US" dirty="0">
              <a:solidFill>
                <a:schemeClr val="bg1"/>
              </a:solidFill>
            </a:endParaRPr>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09842"/>
            <a:ext cx="8777025" cy="31960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buNone/>
            </a:pPr>
            <a:r>
              <a:rPr lang="en-US" sz="2000" b="1" dirty="0">
                <a:solidFill>
                  <a:schemeClr val="tx1">
                    <a:lumMod val="50000"/>
                    <a:lumOff val="50000"/>
                  </a:schemeClr>
                </a:solidFill>
              </a:rPr>
              <a:t>The calculation steps are the following:</a:t>
            </a:r>
            <a:r>
              <a:rPr lang="en-US" sz="2000" dirty="0"/>
              <a:t> </a:t>
            </a:r>
            <a:endParaRPr lang="it-IT" sz="2000" dirty="0"/>
          </a:p>
          <a:p>
            <a:pPr marL="457200" indent="-457200">
              <a:lnSpc>
                <a:spcPct val="120000"/>
              </a:lnSpc>
              <a:buFont typeface="+mj-lt"/>
              <a:buAutoNum type="arabicPeriod"/>
            </a:pPr>
            <a:r>
              <a:rPr lang="el-GR" sz="2200" dirty="0"/>
              <a:t>For each </a:t>
            </a:r>
            <a:r>
              <a:rPr lang="en-US" sz="2200" dirty="0"/>
              <a:t>public transport system</a:t>
            </a:r>
            <a:r>
              <a:rPr lang="el-GR" sz="2200" dirty="0"/>
              <a:t> t</a:t>
            </a:r>
            <a:r>
              <a:rPr lang="en-US" sz="2200" dirty="0" err="1"/>
              <a:t>ype</a:t>
            </a:r>
            <a:r>
              <a:rPr lang="el-GR" sz="2200" dirty="0"/>
              <a:t> calculate the </a:t>
            </a:r>
            <a:r>
              <a:rPr lang="el-GR" sz="2200" b="1" dirty="0"/>
              <a:t>length </a:t>
            </a:r>
            <a:r>
              <a:rPr lang="en-US" sz="2200" b="1" dirty="0"/>
              <a:t>of </a:t>
            </a:r>
            <a:r>
              <a:rPr lang="el-GR" sz="2200" b="1" dirty="0" err="1"/>
              <a:t>lines</a:t>
            </a:r>
            <a:r>
              <a:rPr lang="el-GR" sz="2200" dirty="0"/>
              <a:t> </a:t>
            </a:r>
            <a:r>
              <a:rPr lang="en-US" sz="2200" dirty="0"/>
              <a:t>(only one-way length) within city boundaries</a:t>
            </a:r>
            <a:r>
              <a:rPr lang="el-GR" sz="2200" dirty="0"/>
              <a:t>, [km]</a:t>
            </a:r>
          </a:p>
          <a:p>
            <a:pPr marL="457200" indent="-457200">
              <a:lnSpc>
                <a:spcPct val="120000"/>
              </a:lnSpc>
              <a:buFont typeface="+mj-lt"/>
              <a:buAutoNum type="arabicPeriod"/>
            </a:pPr>
            <a:endParaRPr lang="el-GR" sz="2000" dirty="0"/>
          </a:p>
          <a:p>
            <a:pPr marL="457200" indent="-457200">
              <a:lnSpc>
                <a:spcPct val="120000"/>
              </a:lnSpc>
              <a:buFont typeface="+mj-lt"/>
              <a:buAutoNum type="arabicPeriod"/>
            </a:pPr>
            <a:endParaRPr lang="el-GR" sz="2000" dirty="0"/>
          </a:p>
          <a:p>
            <a:pPr marL="457200" indent="-457200">
              <a:lnSpc>
                <a:spcPct val="120000"/>
              </a:lnSpc>
              <a:buFont typeface="+mj-lt"/>
              <a:buAutoNum type="arabicPeriod"/>
            </a:pPr>
            <a:endParaRPr lang="el-GR" sz="2000" dirty="0"/>
          </a:p>
          <a:p>
            <a:pPr marL="457200" indent="-457200">
              <a:lnSpc>
                <a:spcPct val="120000"/>
              </a:lnSpc>
              <a:buFont typeface="+mj-lt"/>
              <a:buAutoNum type="arabicPeriod"/>
            </a:pPr>
            <a:endParaRPr lang="en-US" sz="2000"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dirty="0">
                <a:latin typeface="Calibri" panose="020F0502020204030204" pitchFamily="34" charset="0"/>
                <a:cs typeface="Calibri" panose="020F0502020204030204" pitchFamily="34" charset="0"/>
              </a:rPr>
              <a:t>ASSESSMENT METHOD</a:t>
            </a:r>
            <a:endParaRPr lang="it-IT" dirty="0"/>
          </a:p>
        </p:txBody>
      </p:sp>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F.1.1 – PUBLIC TRANSPORT NETWORK</a:t>
            </a:r>
          </a:p>
        </p:txBody>
      </p:sp>
      <p:graphicFrame>
        <p:nvGraphicFramePr>
          <p:cNvPr id="2" name="Table 1"/>
          <p:cNvGraphicFramePr>
            <a:graphicFrameLocks noGrp="1"/>
          </p:cNvGraphicFramePr>
          <p:nvPr>
            <p:extLst>
              <p:ext uri="{D42A27DB-BD31-4B8C-83A1-F6EECF244321}">
                <p14:modId xmlns:p14="http://schemas.microsoft.com/office/powerpoint/2010/main" val="1612005514"/>
              </p:ext>
            </p:extLst>
          </p:nvPr>
        </p:nvGraphicFramePr>
        <p:xfrm>
          <a:off x="2910176" y="2751150"/>
          <a:ext cx="5871873" cy="3382950"/>
        </p:xfrm>
        <a:graphic>
          <a:graphicData uri="http://schemas.openxmlformats.org/drawingml/2006/table">
            <a:tbl>
              <a:tblPr firstRow="1" bandRow="1">
                <a:tableStyleId>{F5AB1C69-6EDB-4FF4-983F-18BD219EF322}</a:tableStyleId>
              </a:tblPr>
              <a:tblGrid>
                <a:gridCol w="1957291">
                  <a:extLst>
                    <a:ext uri="{9D8B030D-6E8A-4147-A177-3AD203B41FA5}">
                      <a16:colId xmlns:a16="http://schemas.microsoft.com/office/drawing/2014/main" val="20000"/>
                    </a:ext>
                  </a:extLst>
                </a:gridCol>
                <a:gridCol w="2776907">
                  <a:extLst>
                    <a:ext uri="{9D8B030D-6E8A-4147-A177-3AD203B41FA5}">
                      <a16:colId xmlns:a16="http://schemas.microsoft.com/office/drawing/2014/main" val="20001"/>
                    </a:ext>
                  </a:extLst>
                </a:gridCol>
                <a:gridCol w="1137675">
                  <a:extLst>
                    <a:ext uri="{9D8B030D-6E8A-4147-A177-3AD203B41FA5}">
                      <a16:colId xmlns:a16="http://schemas.microsoft.com/office/drawing/2014/main" val="20002"/>
                    </a:ext>
                  </a:extLst>
                </a:gridCol>
              </a:tblGrid>
              <a:tr h="338295">
                <a:tc>
                  <a:txBody>
                    <a:bodyPr/>
                    <a:lstStyle/>
                    <a:p>
                      <a:endParaRPr lang="el-GR" sz="1400" dirty="0"/>
                    </a:p>
                  </a:txBody>
                  <a:tcPr/>
                </a:tc>
                <a:tc>
                  <a:txBody>
                    <a:bodyPr/>
                    <a:lstStyle/>
                    <a:p>
                      <a:r>
                        <a:rPr lang="en-US" sz="1400" dirty="0"/>
                        <a:t>Type of public transport system</a:t>
                      </a:r>
                      <a:endParaRPr lang="el-GR" sz="1400" dirty="0"/>
                    </a:p>
                  </a:txBody>
                  <a:tcPr/>
                </a:tc>
                <a:tc>
                  <a:txBody>
                    <a:bodyPr/>
                    <a:lstStyle/>
                    <a:p>
                      <a:r>
                        <a:rPr lang="el-GR" sz="1400" dirty="0"/>
                        <a:t>Length (km)</a:t>
                      </a:r>
                    </a:p>
                  </a:txBody>
                  <a:tcPr/>
                </a:tc>
                <a:extLst>
                  <a:ext uri="{0D108BD9-81ED-4DB2-BD59-A6C34878D82A}">
                    <a16:rowId xmlns:a16="http://schemas.microsoft.com/office/drawing/2014/main" val="10000"/>
                  </a:ext>
                </a:extLst>
              </a:tr>
              <a:tr h="338295">
                <a:tc rowSpan="4">
                  <a:txBody>
                    <a:bodyPr/>
                    <a:lstStyle/>
                    <a:p>
                      <a:pPr algn="ctr"/>
                      <a:r>
                        <a:rPr lang="en-US" sz="1400" dirty="0"/>
                        <a:t>High-capacity systems</a:t>
                      </a:r>
                      <a:endParaRPr lang="el-GR" sz="1400" dirty="0"/>
                    </a:p>
                  </a:txBody>
                  <a:tcPr anchor="ctr"/>
                </a:tc>
                <a:tc>
                  <a:txBody>
                    <a:bodyPr/>
                    <a:lstStyle/>
                    <a:p>
                      <a:r>
                        <a:rPr lang="en-US" sz="1400" dirty="0"/>
                        <a:t>Heavy rail metro</a:t>
                      </a:r>
                      <a:endParaRPr lang="el-GR" sz="1400" dirty="0"/>
                    </a:p>
                  </a:txBody>
                  <a:tcPr anchor="ctr"/>
                </a:tc>
                <a:tc>
                  <a:txBody>
                    <a:bodyPr/>
                    <a:lstStyle/>
                    <a:p>
                      <a:endParaRPr lang="el-GR" sz="1400"/>
                    </a:p>
                  </a:txBody>
                  <a:tcPr/>
                </a:tc>
                <a:extLst>
                  <a:ext uri="{0D108BD9-81ED-4DB2-BD59-A6C34878D82A}">
                    <a16:rowId xmlns:a16="http://schemas.microsoft.com/office/drawing/2014/main" val="10001"/>
                  </a:ext>
                </a:extLst>
              </a:tr>
              <a:tr h="338295">
                <a:tc vMerge="1">
                  <a:txBody>
                    <a:bodyPr/>
                    <a:lstStyle/>
                    <a:p>
                      <a:endParaRPr lang="el-GR" sz="1400" dirty="0"/>
                    </a:p>
                  </a:txBody>
                  <a:tcPr/>
                </a:tc>
                <a:tc>
                  <a:txBody>
                    <a:bodyPr/>
                    <a:lstStyle/>
                    <a:p>
                      <a:r>
                        <a:rPr lang="en-US" sz="1400" dirty="0"/>
                        <a:t>Subway</a:t>
                      </a:r>
                      <a:endParaRPr lang="el-GR" sz="1400" dirty="0"/>
                    </a:p>
                  </a:txBody>
                  <a:tcPr anchor="ctr"/>
                </a:tc>
                <a:tc>
                  <a:txBody>
                    <a:bodyPr/>
                    <a:lstStyle/>
                    <a:p>
                      <a:endParaRPr lang="el-GR" sz="1400"/>
                    </a:p>
                  </a:txBody>
                  <a:tcPr/>
                </a:tc>
                <a:extLst>
                  <a:ext uri="{0D108BD9-81ED-4DB2-BD59-A6C34878D82A}">
                    <a16:rowId xmlns:a16="http://schemas.microsoft.com/office/drawing/2014/main" val="10002"/>
                  </a:ext>
                </a:extLst>
              </a:tr>
              <a:tr h="338295">
                <a:tc vMerge="1">
                  <a:txBody>
                    <a:bodyPr/>
                    <a:lstStyle/>
                    <a:p>
                      <a:endParaRPr lang="el-GR" sz="1400" dirty="0"/>
                    </a:p>
                  </a:txBody>
                  <a:tcPr/>
                </a:tc>
                <a:tc>
                  <a:txBody>
                    <a:bodyPr/>
                    <a:lstStyle/>
                    <a:p>
                      <a:r>
                        <a:rPr lang="en-US" sz="1400" dirty="0"/>
                        <a:t>Commuter rail</a:t>
                      </a:r>
                      <a:endParaRPr lang="el-GR" sz="1400" dirty="0"/>
                    </a:p>
                  </a:txBody>
                  <a:tcPr anchor="ctr"/>
                </a:tc>
                <a:tc>
                  <a:txBody>
                    <a:bodyPr/>
                    <a:lstStyle/>
                    <a:p>
                      <a:endParaRPr lang="el-GR" sz="1400"/>
                    </a:p>
                  </a:txBody>
                  <a:tcPr/>
                </a:tc>
                <a:extLst>
                  <a:ext uri="{0D108BD9-81ED-4DB2-BD59-A6C34878D82A}">
                    <a16:rowId xmlns:a16="http://schemas.microsoft.com/office/drawing/2014/main" val="10003"/>
                  </a:ext>
                </a:extLst>
              </a:tr>
              <a:tr h="338295">
                <a:tc vMerge="1">
                  <a:txBody>
                    <a:bodyPr/>
                    <a:lstStyle/>
                    <a:p>
                      <a:endParaRPr lang="el-GR" sz="1400" dirty="0"/>
                    </a:p>
                  </a:txBody>
                  <a:tcPr/>
                </a:tc>
                <a:tc>
                  <a:txBody>
                    <a:bodyPr/>
                    <a:lstStyle/>
                    <a:p>
                      <a:r>
                        <a:rPr lang="en-US" sz="1400" dirty="0"/>
                        <a:t>Other</a:t>
                      </a:r>
                      <a:endParaRPr lang="el-GR" sz="1400" dirty="0"/>
                    </a:p>
                  </a:txBody>
                  <a:tcPr anchor="ctr"/>
                </a:tc>
                <a:tc>
                  <a:txBody>
                    <a:bodyPr/>
                    <a:lstStyle/>
                    <a:p>
                      <a:endParaRPr lang="el-GR" sz="1400"/>
                    </a:p>
                  </a:txBody>
                  <a:tcPr/>
                </a:tc>
                <a:extLst>
                  <a:ext uri="{0D108BD9-81ED-4DB2-BD59-A6C34878D82A}">
                    <a16:rowId xmlns:a16="http://schemas.microsoft.com/office/drawing/2014/main" val="10004"/>
                  </a:ext>
                </a:extLst>
              </a:tr>
              <a:tr h="338295">
                <a:tc rowSpan="5">
                  <a:txBody>
                    <a:bodyPr/>
                    <a:lstStyle/>
                    <a:p>
                      <a:pPr algn="ctr"/>
                      <a:r>
                        <a:rPr lang="en-US" sz="1400" dirty="0"/>
                        <a:t>Low-capacity systems</a:t>
                      </a:r>
                      <a:endParaRPr lang="el-GR" sz="1400" dirty="0"/>
                    </a:p>
                  </a:txBody>
                  <a:tcPr anchor="ctr"/>
                </a:tc>
                <a:tc>
                  <a:txBody>
                    <a:bodyPr/>
                    <a:lstStyle/>
                    <a:p>
                      <a:r>
                        <a:rPr lang="en-US" sz="1400" dirty="0"/>
                        <a:t>Light rail</a:t>
                      </a:r>
                    </a:p>
                  </a:txBody>
                  <a:tcPr anchor="ctr"/>
                </a:tc>
                <a:tc>
                  <a:txBody>
                    <a:bodyPr/>
                    <a:lstStyle/>
                    <a:p>
                      <a:endParaRPr lang="el-GR" sz="1400"/>
                    </a:p>
                  </a:txBody>
                  <a:tcPr/>
                </a:tc>
                <a:extLst>
                  <a:ext uri="{0D108BD9-81ED-4DB2-BD59-A6C34878D82A}">
                    <a16:rowId xmlns:a16="http://schemas.microsoft.com/office/drawing/2014/main" val="10005"/>
                  </a:ext>
                </a:extLst>
              </a:tr>
              <a:tr h="338295">
                <a:tc vMerge="1">
                  <a:txBody>
                    <a:bodyPr/>
                    <a:lstStyle/>
                    <a:p>
                      <a:pPr algn="ctr"/>
                      <a:endParaRPr lang="el-GR" sz="1400" dirty="0"/>
                    </a:p>
                  </a:txBody>
                  <a:tcPr anchor="ctr"/>
                </a:tc>
                <a:tc>
                  <a:txBody>
                    <a:bodyPr/>
                    <a:lstStyle/>
                    <a:p>
                      <a:r>
                        <a:rPr lang="en-US" sz="1400" dirty="0"/>
                        <a:t>Streetcars/tramways</a:t>
                      </a:r>
                    </a:p>
                  </a:txBody>
                  <a:tcPr anchor="ctr"/>
                </a:tc>
                <a:tc>
                  <a:txBody>
                    <a:bodyPr/>
                    <a:lstStyle/>
                    <a:p>
                      <a:endParaRPr lang="el-GR" sz="1400"/>
                    </a:p>
                  </a:txBody>
                  <a:tcPr/>
                </a:tc>
                <a:extLst>
                  <a:ext uri="{0D108BD9-81ED-4DB2-BD59-A6C34878D82A}">
                    <a16:rowId xmlns:a16="http://schemas.microsoft.com/office/drawing/2014/main" val="10006"/>
                  </a:ext>
                </a:extLst>
              </a:tr>
              <a:tr h="338295">
                <a:tc vMerge="1">
                  <a:txBody>
                    <a:bodyPr/>
                    <a:lstStyle/>
                    <a:p>
                      <a:pPr algn="ctr"/>
                      <a:endParaRPr lang="el-GR"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Buses and trolleybuses</a:t>
                      </a:r>
                    </a:p>
                  </a:txBody>
                  <a:tcPr anchor="ctr"/>
                </a:tc>
                <a:tc>
                  <a:txBody>
                    <a:bodyPr/>
                    <a:lstStyle/>
                    <a:p>
                      <a:endParaRPr lang="el-GR" sz="1400"/>
                    </a:p>
                  </a:txBody>
                  <a:tcPr/>
                </a:tc>
                <a:extLst>
                  <a:ext uri="{0D108BD9-81ED-4DB2-BD59-A6C34878D82A}">
                    <a16:rowId xmlns:a16="http://schemas.microsoft.com/office/drawing/2014/main" val="10007"/>
                  </a:ext>
                </a:extLst>
              </a:tr>
              <a:tr h="338295">
                <a:tc vMerge="1">
                  <a:txBody>
                    <a:bodyPr/>
                    <a:lstStyle/>
                    <a:p>
                      <a:pPr algn="ctr"/>
                      <a:endParaRPr lang="el-GR" sz="1400" dirty="0"/>
                    </a:p>
                  </a:txBody>
                  <a:tcPr anchor="ctr"/>
                </a:tc>
                <a:tc>
                  <a:txBody>
                    <a:bodyPr/>
                    <a:lstStyle/>
                    <a:p>
                      <a:r>
                        <a:rPr lang="en-US" sz="1400" dirty="0"/>
                        <a:t>BRT (Bus Rapid Transit)</a:t>
                      </a:r>
                      <a:endParaRPr lang="el-GR" sz="1400" dirty="0"/>
                    </a:p>
                  </a:txBody>
                  <a:tcPr anchor="ctr"/>
                </a:tc>
                <a:tc>
                  <a:txBody>
                    <a:bodyPr/>
                    <a:lstStyle/>
                    <a:p>
                      <a:endParaRPr lang="el-GR" sz="1400"/>
                    </a:p>
                  </a:txBody>
                  <a:tcPr/>
                </a:tc>
                <a:extLst>
                  <a:ext uri="{0D108BD9-81ED-4DB2-BD59-A6C34878D82A}">
                    <a16:rowId xmlns:a16="http://schemas.microsoft.com/office/drawing/2014/main" val="10008"/>
                  </a:ext>
                </a:extLst>
              </a:tr>
              <a:tr h="338295">
                <a:tc vMerge="1">
                  <a:txBody>
                    <a:bodyPr/>
                    <a:lstStyle/>
                    <a:p>
                      <a:pPr algn="ctr"/>
                      <a:endParaRPr lang="el-GR" sz="1400" dirty="0"/>
                    </a:p>
                  </a:txBody>
                  <a:tcPr anchor="ctr"/>
                </a:tc>
                <a:tc>
                  <a:txBody>
                    <a:bodyPr/>
                    <a:lstStyle/>
                    <a:p>
                      <a:r>
                        <a:rPr lang="en-US" sz="1400" dirty="0"/>
                        <a:t>Other</a:t>
                      </a:r>
                    </a:p>
                  </a:txBody>
                  <a:tcPr anchor="ctr"/>
                </a:tc>
                <a:tc>
                  <a:txBody>
                    <a:bodyPr/>
                    <a:lstStyle/>
                    <a:p>
                      <a:endParaRPr lang="el-GR" sz="1400" dirty="0"/>
                    </a:p>
                  </a:txBody>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027903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t>11</a:t>
            </a:fld>
            <a:endParaRPr lang="en-US" dirty="0">
              <a:solidFill>
                <a:schemeClr val="bg1"/>
              </a:solidFill>
            </a:endParaRPr>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20475"/>
            <a:ext cx="8571241" cy="31960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buNone/>
            </a:pPr>
            <a:r>
              <a:rPr lang="en-US" sz="2200" b="1" dirty="0">
                <a:solidFill>
                  <a:schemeClr val="tx1">
                    <a:lumMod val="50000"/>
                    <a:lumOff val="50000"/>
                  </a:schemeClr>
                </a:solidFill>
              </a:rPr>
              <a:t>The calculation steps are the following:</a:t>
            </a:r>
            <a:r>
              <a:rPr lang="en-US" sz="2200" dirty="0"/>
              <a:t> </a:t>
            </a:r>
            <a:endParaRPr lang="it-IT" sz="2200" dirty="0"/>
          </a:p>
          <a:p>
            <a:pPr marL="457200" indent="-457200">
              <a:lnSpc>
                <a:spcPct val="120000"/>
              </a:lnSpc>
              <a:buFont typeface="+mj-lt"/>
              <a:buAutoNum type="arabicPeriod" startAt="2"/>
            </a:pPr>
            <a:r>
              <a:rPr lang="en-US" sz="2200" dirty="0"/>
              <a:t>Calculate the </a:t>
            </a:r>
            <a:r>
              <a:rPr lang="el-GR" sz="2200" b="1" dirty="0"/>
              <a:t>total </a:t>
            </a:r>
            <a:r>
              <a:rPr lang="en-US" sz="2200" b="1" dirty="0"/>
              <a:t>length of public transport lines </a:t>
            </a:r>
            <a:r>
              <a:rPr lang="en-US" sz="2200" dirty="0"/>
              <a:t>operating within the city</a:t>
            </a:r>
            <a:r>
              <a:rPr lang="el-GR" sz="2200" dirty="0"/>
              <a:t>, [km]</a:t>
            </a:r>
          </a:p>
          <a:p>
            <a:pPr marL="457200" indent="-457200">
              <a:lnSpc>
                <a:spcPct val="120000"/>
              </a:lnSpc>
              <a:buFont typeface="+mj-lt"/>
              <a:buAutoNum type="arabicPeriod" startAt="2"/>
            </a:pPr>
            <a:r>
              <a:rPr lang="el-GR" sz="2200" dirty="0"/>
              <a:t>Calculate the </a:t>
            </a:r>
            <a:r>
              <a:rPr lang="el-GR" sz="2200" b="1" dirty="0"/>
              <a:t>total population of the city</a:t>
            </a:r>
            <a:r>
              <a:rPr lang="el-GR" sz="2200" dirty="0"/>
              <a:t>, [inhabitants]</a:t>
            </a:r>
          </a:p>
          <a:p>
            <a:pPr marL="457200" indent="-457200">
              <a:lnSpc>
                <a:spcPct val="120000"/>
              </a:lnSpc>
              <a:buFont typeface="+mj-lt"/>
              <a:buAutoNum type="arabicPeriod" startAt="2"/>
            </a:pPr>
            <a:r>
              <a:rPr lang="en-US" sz="2200" dirty="0"/>
              <a:t>Calculate the indicator’s value as</a:t>
            </a:r>
            <a:r>
              <a:rPr lang="el-GR" sz="2200" dirty="0"/>
              <a:t> the </a:t>
            </a:r>
            <a:r>
              <a:rPr lang="el-GR" sz="2200" b="1" dirty="0"/>
              <a:t>ratio of the </a:t>
            </a:r>
            <a:r>
              <a:rPr lang="en-US" sz="2200" b="1" dirty="0"/>
              <a:t>total length of the public transport systems operating within the city </a:t>
            </a:r>
            <a:r>
              <a:rPr lang="el-GR" sz="2200" dirty="0">
                <a:solidFill>
                  <a:srgbClr val="1A965E"/>
                </a:solidFill>
              </a:rPr>
              <a:t>(step 2) </a:t>
            </a:r>
            <a:r>
              <a:rPr lang="el-GR" sz="2200" dirty="0"/>
              <a:t>to </a:t>
            </a:r>
            <a:r>
              <a:rPr lang="en-US" sz="2200" dirty="0"/>
              <a:t>the </a:t>
            </a:r>
            <a:r>
              <a:rPr lang="en-US" sz="2200" b="1" dirty="0"/>
              <a:t>total population of the city</a:t>
            </a:r>
            <a:r>
              <a:rPr lang="el-GR" sz="2200" b="1" dirty="0">
                <a:solidFill>
                  <a:srgbClr val="FF0000"/>
                </a:solidFill>
              </a:rPr>
              <a:t> </a:t>
            </a:r>
            <a:r>
              <a:rPr lang="en-US" sz="2200" dirty="0">
                <a:solidFill>
                  <a:srgbClr val="1A965E"/>
                </a:solidFill>
              </a:rPr>
              <a:t>(step </a:t>
            </a:r>
            <a:r>
              <a:rPr lang="el-GR" sz="2200" dirty="0">
                <a:solidFill>
                  <a:srgbClr val="1A965E"/>
                </a:solidFill>
              </a:rPr>
              <a:t>3</a:t>
            </a:r>
            <a:r>
              <a:rPr lang="en-US" sz="2200" dirty="0">
                <a:solidFill>
                  <a:srgbClr val="1A965E"/>
                </a:solidFill>
              </a:rPr>
              <a:t>). </a:t>
            </a:r>
            <a:r>
              <a:rPr lang="en-GB" sz="2200" dirty="0"/>
              <a:t>Express per 1000 occupants (</a:t>
            </a:r>
            <a:r>
              <a:rPr lang="en-US" sz="2200" dirty="0"/>
              <a:t>multiply by </a:t>
            </a:r>
            <a:r>
              <a:rPr lang="el-GR" sz="2200" dirty="0"/>
              <a:t>1000</a:t>
            </a:r>
            <a:r>
              <a:rPr lang="en-US" sz="2200" dirty="0"/>
              <a:t>)</a:t>
            </a:r>
            <a:r>
              <a:rPr lang="el-GR" sz="2200" dirty="0"/>
              <a:t> </a:t>
            </a:r>
            <a:r>
              <a:rPr lang="en-US" sz="2200" dirty="0"/>
              <a:t>[km</a:t>
            </a:r>
            <a:r>
              <a:rPr lang="el-GR" sz="2200" dirty="0"/>
              <a:t>/1000 </a:t>
            </a:r>
            <a:r>
              <a:rPr lang="en-US" sz="2200" dirty="0"/>
              <a:t>inhabitants] </a:t>
            </a:r>
            <a:endParaRPr lang="el-GR" sz="2200" dirty="0"/>
          </a:p>
          <a:p>
            <a:pPr marL="457200" indent="-457200">
              <a:lnSpc>
                <a:spcPct val="120000"/>
              </a:lnSpc>
              <a:buFont typeface="+mj-lt"/>
              <a:buAutoNum type="arabicPeriod" startAt="2"/>
            </a:pPr>
            <a:endParaRPr lang="en-US" sz="2000"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dirty="0">
                <a:latin typeface="Calibri" panose="020F0502020204030204" pitchFamily="34" charset="0"/>
                <a:cs typeface="Calibri" panose="020F0502020204030204" pitchFamily="34" charset="0"/>
              </a:rPr>
              <a:t>ASSESSMENT METHOD</a:t>
            </a:r>
            <a:endParaRPr lang="it-IT" dirty="0"/>
          </a:p>
        </p:txBody>
      </p:sp>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F.1.1 – PUBLIC TRANSPORT NETWORK</a:t>
            </a:r>
          </a:p>
        </p:txBody>
      </p:sp>
      <p:pic>
        <p:nvPicPr>
          <p:cNvPr id="6"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89365" y="5134756"/>
            <a:ext cx="1842389" cy="1217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6542061" y="5743699"/>
            <a:ext cx="2184059" cy="369332"/>
          </a:xfrm>
          <a:prstGeom prst="rect">
            <a:avLst/>
          </a:prstGeom>
        </p:spPr>
        <p:txBody>
          <a:bodyPr wrap="none">
            <a:spAutoFit/>
          </a:bodyPr>
          <a:lstStyle/>
          <a:p>
            <a:r>
              <a:rPr lang="en-US" b="1" u="sng" dirty="0">
                <a:solidFill>
                  <a:srgbClr val="FF0000"/>
                </a:solidFill>
                <a:effectLst>
                  <a:outerShdw blurRad="38100" dist="38100" dir="2700000" algn="tl">
                    <a:srgbClr val="000000">
                      <a:alpha val="43137"/>
                    </a:srgbClr>
                  </a:outerShdw>
                </a:effectLst>
              </a:rPr>
              <a:t>km</a:t>
            </a:r>
            <a:r>
              <a:rPr lang="el-GR" b="1" u="sng" dirty="0">
                <a:solidFill>
                  <a:srgbClr val="FF0000"/>
                </a:solidFill>
                <a:effectLst>
                  <a:outerShdw blurRad="38100" dist="38100" dir="2700000" algn="tl">
                    <a:srgbClr val="000000">
                      <a:alpha val="43137"/>
                    </a:srgbClr>
                  </a:outerShdw>
                </a:effectLst>
              </a:rPr>
              <a:t>/1000 </a:t>
            </a:r>
            <a:r>
              <a:rPr lang="en-US" b="1" u="sng" dirty="0">
                <a:solidFill>
                  <a:srgbClr val="FF0000"/>
                </a:solidFill>
                <a:effectLst>
                  <a:outerShdw blurRad="38100" dist="38100" dir="2700000" algn="tl">
                    <a:srgbClr val="000000">
                      <a:alpha val="43137"/>
                    </a:srgbClr>
                  </a:outerShdw>
                </a:effectLst>
              </a:rPr>
              <a:t>inhabitants</a:t>
            </a:r>
          </a:p>
        </p:txBody>
      </p:sp>
    </p:spTree>
    <p:extLst>
      <p:ext uri="{BB962C8B-B14F-4D97-AF65-F5344CB8AC3E}">
        <p14:creationId xmlns:p14="http://schemas.microsoft.com/office/powerpoint/2010/main" val="181957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a16="http://schemas.microsoft.com/office/drawing/2014/main" id="{9FAF4040-6295-4A28-95A2-962B1623FD16}"/>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solidFill>
                  <a:prstClr val="black">
                    <a:lumMod val="50000"/>
                    <a:lumOff val="50000"/>
                  </a:prstClr>
                </a:solidFill>
              </a:rPr>
              <a:t>F.1.1 – PUBLIC TRANSPORT NETWORK</a:t>
            </a: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87220" y="735875"/>
            <a:ext cx="8229600" cy="514421"/>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REFERENCES and STANDARDS</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12</a:t>
            </a:fld>
            <a:endParaRPr lang="en-US">
              <a:solidFill>
                <a:schemeClr val="bg1"/>
              </a:solidFill>
            </a:endParaRPr>
          </a:p>
        </p:txBody>
      </p:sp>
      <p:sp>
        <p:nvSpPr>
          <p:cNvPr id="4" name="Rectangle 3"/>
          <p:cNvSpPr/>
          <p:nvPr/>
        </p:nvSpPr>
        <p:spPr>
          <a:xfrm>
            <a:off x="387220" y="1154569"/>
            <a:ext cx="8543716" cy="2308324"/>
          </a:xfrm>
          <a:prstGeom prst="rect">
            <a:avLst/>
          </a:prstGeom>
        </p:spPr>
        <p:txBody>
          <a:bodyPr wrap="square">
            <a:spAutoFit/>
          </a:bodyPr>
          <a:lstStyle/>
          <a:p>
            <a:r>
              <a:rPr lang="en-US" b="1" dirty="0"/>
              <a:t>ISO 37120</a:t>
            </a:r>
            <a:r>
              <a:rPr lang="en-US" dirty="0"/>
              <a:t>, Second edition 2018-07, “Sustainable cities and communities — Indicators for city services and quality of life”</a:t>
            </a:r>
          </a:p>
          <a:p>
            <a:r>
              <a:rPr lang="en-US" b="1" dirty="0"/>
              <a:t>United for Smart Sustainable Cities (U4SSC)</a:t>
            </a:r>
            <a:r>
              <a:rPr lang="en-US" dirty="0"/>
              <a:t> - Collection Methodology for Key Performance Indicators for Smart Sustainable Cities</a:t>
            </a:r>
          </a:p>
          <a:p>
            <a:r>
              <a:rPr lang="en-US" b="1" dirty="0"/>
              <a:t>Sustainable Mobility for All</a:t>
            </a:r>
            <a:r>
              <a:rPr lang="en-US" dirty="0"/>
              <a:t>. 2017. Global Mobility Report 2017: Tracking Sector Performance. Washington DC, License: Creative Commons Attribution CC BY 3.0</a:t>
            </a:r>
          </a:p>
          <a:p>
            <a:r>
              <a:rPr lang="en-US" b="1" dirty="0"/>
              <a:t>Global Platform for Sustainable Cities</a:t>
            </a:r>
            <a:r>
              <a:rPr lang="en-US" dirty="0"/>
              <a:t> – Urban Sustainability Framework. https://www.thegpsc.org/ </a:t>
            </a:r>
          </a:p>
        </p:txBody>
      </p:sp>
      <p:grpSp>
        <p:nvGrpSpPr>
          <p:cNvPr id="8" name="Group 7"/>
          <p:cNvGrpSpPr/>
          <p:nvPr/>
        </p:nvGrpSpPr>
        <p:grpSpPr>
          <a:xfrm>
            <a:off x="5803552" y="3443431"/>
            <a:ext cx="1990202" cy="2520255"/>
            <a:chOff x="1921432" y="2323576"/>
            <a:chExt cx="1973135" cy="3060483"/>
          </a:xfrm>
        </p:grpSpPr>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7312" y="2323576"/>
              <a:ext cx="1641373" cy="262300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1921432" y="4972934"/>
              <a:ext cx="1973135" cy="411125"/>
            </a:xfrm>
            <a:prstGeom prst="rect">
              <a:avLst/>
            </a:prstGeom>
          </p:spPr>
          <p:txBody>
            <a:bodyPr wrap="square">
              <a:spAutoFit/>
            </a:bodyPr>
            <a:lstStyle/>
            <a:p>
              <a:r>
                <a:rPr lang="en-GB" sz="800" dirty="0"/>
                <a:t>https://www.ncl.ac.uk/media/wwwnclacuk/ceser/files/Understanding%20Cities.pdf </a:t>
              </a:r>
            </a:p>
          </p:txBody>
        </p:sp>
      </p:grpSp>
      <p:grpSp>
        <p:nvGrpSpPr>
          <p:cNvPr id="12" name="Group 11"/>
          <p:cNvGrpSpPr/>
          <p:nvPr/>
        </p:nvGrpSpPr>
        <p:grpSpPr>
          <a:xfrm>
            <a:off x="3489039" y="3443431"/>
            <a:ext cx="2025961" cy="2621665"/>
            <a:chOff x="520013" y="2436690"/>
            <a:chExt cx="2165527" cy="3375566"/>
          </a:xfrm>
        </p:grpSpPr>
        <p:pic>
          <p:nvPicPr>
            <p:cNvPr id="1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3069" y="2436690"/>
              <a:ext cx="1795139" cy="278114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520013" y="5217832"/>
              <a:ext cx="2165527" cy="594424"/>
            </a:xfrm>
            <a:prstGeom prst="rect">
              <a:avLst/>
            </a:prstGeom>
          </p:spPr>
          <p:txBody>
            <a:bodyPr wrap="square">
              <a:spAutoFit/>
            </a:bodyPr>
            <a:lstStyle/>
            <a:p>
              <a:r>
                <a:rPr lang="en-GB" sz="800" dirty="0"/>
                <a:t>https://unhabitat.org/planning-and-design-for-sustainable-urban-mobility-global-report-on-human-settlements-2013/ </a:t>
              </a:r>
            </a:p>
          </p:txBody>
        </p:sp>
      </p:grpSp>
      <p:grpSp>
        <p:nvGrpSpPr>
          <p:cNvPr id="15" name="Group 14"/>
          <p:cNvGrpSpPr/>
          <p:nvPr/>
        </p:nvGrpSpPr>
        <p:grpSpPr>
          <a:xfrm>
            <a:off x="1371561" y="3443431"/>
            <a:ext cx="1804377" cy="2621665"/>
            <a:chOff x="-1521403" y="1554290"/>
            <a:chExt cx="1900075" cy="2986541"/>
          </a:xfrm>
        </p:grpSpPr>
        <p:pic>
          <p:nvPicPr>
            <p:cNvPr id="1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1403" y="1554290"/>
              <a:ext cx="1744384" cy="24606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1521403" y="4014913"/>
              <a:ext cx="1900075" cy="525918"/>
            </a:xfrm>
            <a:prstGeom prst="rect">
              <a:avLst/>
            </a:prstGeom>
          </p:spPr>
          <p:txBody>
            <a:bodyPr wrap="square">
              <a:spAutoFit/>
            </a:bodyPr>
            <a:lstStyle/>
            <a:p>
              <a:r>
                <a:rPr lang="en-US" sz="800" dirty="0"/>
                <a:t>http://www.eltis.org/discover/news/interreg-presents-good-practice-sustainable-urban-mobility-and-sumps </a:t>
              </a:r>
            </a:p>
          </p:txBody>
        </p:sp>
      </p:grpSp>
    </p:spTree>
    <p:extLst>
      <p:ext uri="{BB962C8B-B14F-4D97-AF65-F5344CB8AC3E}">
        <p14:creationId xmlns:p14="http://schemas.microsoft.com/office/powerpoint/2010/main" val="3759601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13</a:t>
            </a:fld>
            <a:endParaRPr lang="en-US">
              <a:solidFill>
                <a:schemeClr val="bg1"/>
              </a:solidFill>
            </a:endParaRPr>
          </a:p>
        </p:txBody>
      </p:sp>
      <p:sp>
        <p:nvSpPr>
          <p:cNvPr id="20"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solidFill>
                <a:srgbClr val="FF0000"/>
              </a:solidFill>
              <a:latin typeface="Calibri" panose="020F0502020204030204" pitchFamily="34" charset="0"/>
              <a:cs typeface="Calibri" panose="020F0502020204030204" pitchFamily="34" charset="0"/>
            </a:endParaRPr>
          </a:p>
          <a:p>
            <a:pPr marL="0" indent="0" algn="ctr">
              <a:buNone/>
            </a:pPr>
            <a:endParaRPr lang="it-IT" sz="2600" b="1" dirty="0">
              <a:solidFill>
                <a:srgbClr val="FF0000"/>
              </a:solidFill>
              <a:latin typeface="Calibri" panose="020F0502020204030204" pitchFamily="34" charset="0"/>
              <a:cs typeface="Calibri" panose="020F0502020204030204" pitchFamily="34" charset="0"/>
            </a:endParaRPr>
          </a:p>
          <a:p>
            <a:pPr marL="0" indent="0" algn="ctr">
              <a:buNone/>
            </a:pPr>
            <a:endParaRPr lang="it-IT" sz="2600" b="1" dirty="0">
              <a:solidFill>
                <a:srgbClr val="FF0000"/>
              </a:solidFill>
              <a:latin typeface="Calibri" panose="020F0502020204030204" pitchFamily="34" charset="0"/>
              <a:cs typeface="Calibri" panose="020F0502020204030204" pitchFamily="34" charset="0"/>
            </a:endParaRPr>
          </a:p>
          <a:p>
            <a:pPr marL="0" indent="0" algn="ctr">
              <a:buNone/>
            </a:pPr>
            <a:r>
              <a:rPr lang="it-IT" b="1" dirty="0">
                <a:latin typeface="Calibri" panose="020F0502020204030204" pitchFamily="34" charset="0"/>
                <a:cs typeface="Calibri" panose="020F0502020204030204" pitchFamily="34" charset="0"/>
              </a:rPr>
              <a:t>EXAMPLE</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F.1.1 – PUBLIC TRANSPORT NETWORK</a:t>
            </a:r>
          </a:p>
        </p:txBody>
      </p:sp>
    </p:spTree>
    <p:extLst>
      <p:ext uri="{BB962C8B-B14F-4D97-AF65-F5344CB8AC3E}">
        <p14:creationId xmlns:p14="http://schemas.microsoft.com/office/powerpoint/2010/main" val="9498784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14</a:t>
            </a:fld>
            <a:endParaRPr lang="en-US">
              <a:solidFill>
                <a:schemeClr val="bg1"/>
              </a:solidFill>
            </a:endParaRPr>
          </a:p>
        </p:txBody>
      </p:sp>
      <p:sp>
        <p:nvSpPr>
          <p:cNvPr id="7"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05795" y="851757"/>
            <a:ext cx="8115191" cy="2273794"/>
          </a:xfrm>
          <a:prstGeom prst="rect">
            <a:avLst/>
          </a:prstGeom>
          <a:noFill/>
        </p:spPr>
        <p:txBody>
          <a:bodyPr>
            <a:noAutofit/>
          </a:bodyPr>
          <a:lstStyle/>
          <a:p>
            <a:pPr marL="0" indent="0">
              <a:spcBef>
                <a:spcPts val="600"/>
              </a:spcBef>
              <a:spcAft>
                <a:spcPts val="1200"/>
              </a:spcAft>
              <a:buNone/>
            </a:pPr>
            <a:endParaRPr lang="en-US" sz="2400" dirty="0">
              <a:cs typeface="Calibri" panose="020F0502020204030204" pitchFamily="34" charset="0"/>
            </a:endParaRPr>
          </a:p>
          <a:p>
            <a:pPr marL="0" indent="0">
              <a:spcBef>
                <a:spcPts val="600"/>
              </a:spcBef>
              <a:spcAft>
                <a:spcPts val="1200"/>
              </a:spcAft>
              <a:buNone/>
            </a:pPr>
            <a:r>
              <a:rPr lang="en-US" sz="2400" dirty="0">
                <a:cs typeface="Calibri" panose="020F0502020204030204" pitchFamily="34" charset="0"/>
              </a:rPr>
              <a:t>In a city, </a:t>
            </a:r>
            <a:r>
              <a:rPr lang="el-GR" sz="2400" dirty="0">
                <a:cs typeface="Calibri" panose="020F0502020204030204" pitchFamily="34" charset="0"/>
              </a:rPr>
              <a:t>with a population of 150000 citizens, there</a:t>
            </a:r>
            <a:r>
              <a:rPr lang="en-US" sz="2400" dirty="0">
                <a:cs typeface="Calibri" panose="020F0502020204030204" pitchFamily="34" charset="0"/>
              </a:rPr>
              <a:t> are </a:t>
            </a:r>
            <a:r>
              <a:rPr lang="el-GR" sz="2400" dirty="0">
                <a:cs typeface="Calibri" panose="020F0502020204030204" pitchFamily="34" charset="0"/>
              </a:rPr>
              <a:t>a total of 8.5km of public bus lines and 5km of tram lines.</a:t>
            </a:r>
            <a:endParaRPr lang="en-US" sz="1400" dirty="0">
              <a:cs typeface="Calibri" panose="020F0502020204030204" pitchFamily="34" charset="0"/>
            </a:endParaRPr>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F.1.1 – PUBLIC TRANSPORT NETWORK</a:t>
            </a:r>
          </a:p>
        </p:txBody>
      </p:sp>
      <p:grpSp>
        <p:nvGrpSpPr>
          <p:cNvPr id="3" name="Group 2"/>
          <p:cNvGrpSpPr/>
          <p:nvPr/>
        </p:nvGrpSpPr>
        <p:grpSpPr>
          <a:xfrm>
            <a:off x="420155" y="3794448"/>
            <a:ext cx="8514080" cy="831203"/>
            <a:chOff x="457200" y="4911969"/>
            <a:chExt cx="8514080" cy="986842"/>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457200" y="4911969"/>
              <a:ext cx="8514080" cy="986842"/>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Calculate the length of public transport system per 1000 population</a:t>
              </a: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888" y="5105102"/>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0024442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8863" y="4382890"/>
            <a:ext cx="2295675" cy="15175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15</a:t>
            </a:fld>
            <a:endParaRPr lang="en-US">
              <a:solidFill>
                <a:schemeClr val="bg1"/>
              </a:solidFill>
            </a:endParaRPr>
          </a:p>
        </p:txBody>
      </p:sp>
      <p:sp>
        <p:nvSpPr>
          <p:cNvPr id="28" name="Titolo 1">
            <a:extLst>
              <a:ext uri="{FF2B5EF4-FFF2-40B4-BE49-F238E27FC236}">
                <a16:creationId xmlns:a16="http://schemas.microsoft.com/office/drawing/2014/main" id="{16A089E5-01BB-4338-9765-31AF63FC0C37}"/>
              </a:ext>
            </a:extLst>
          </p:cNvPr>
          <p:cNvSpPr>
            <a:spLocks noGrp="1"/>
          </p:cNvSpPr>
          <p:nvPr>
            <p:ph type="title"/>
          </p:nvPr>
        </p:nvSpPr>
        <p:spPr>
          <a:xfrm>
            <a:off x="0" y="-10632"/>
            <a:ext cx="9144000" cy="709613"/>
          </a:xfrm>
        </p:spPr>
        <p:txBody>
          <a:bodyPr>
            <a:normAutofit/>
          </a:bodyPr>
          <a:lstStyle/>
          <a:p>
            <a:r>
              <a:rPr lang="en-US" sz="2800" dirty="0">
                <a:solidFill>
                  <a:prstClr val="black">
                    <a:lumMod val="50000"/>
                    <a:lumOff val="50000"/>
                  </a:prstClr>
                </a:solidFill>
              </a:rPr>
              <a:t>F.1.1 – PUBLIC TRANSPORT NETWORK</a:t>
            </a:r>
          </a:p>
        </p:txBody>
      </p:sp>
      <p:sp>
        <p:nvSpPr>
          <p:cNvPr id="27" name="Rectangle 26"/>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Step </a:t>
            </a:r>
            <a:r>
              <a:rPr lang="el-GR" sz="2400" b="1" i="1" dirty="0">
                <a:cs typeface="Calibri" panose="020F0502020204030204" pitchFamily="34" charset="0"/>
              </a:rPr>
              <a:t>1</a:t>
            </a:r>
            <a:endParaRPr lang="el-GR" sz="2400" dirty="0"/>
          </a:p>
        </p:txBody>
      </p:sp>
      <p:sp>
        <p:nvSpPr>
          <p:cNvPr id="2" name="Rectangle 1"/>
          <p:cNvSpPr/>
          <p:nvPr/>
        </p:nvSpPr>
        <p:spPr>
          <a:xfrm>
            <a:off x="327621" y="1104014"/>
            <a:ext cx="7999634" cy="1015663"/>
          </a:xfrm>
          <a:prstGeom prst="rect">
            <a:avLst/>
          </a:prstGeom>
        </p:spPr>
        <p:txBody>
          <a:bodyPr wrap="square">
            <a:spAutoFit/>
          </a:bodyPr>
          <a:lstStyle/>
          <a:p>
            <a:r>
              <a:rPr lang="el-GR" sz="2000" b="1" dirty="0">
                <a:cs typeface="Calibri" panose="020F0502020204030204" pitchFamily="34" charset="0"/>
              </a:rPr>
              <a:t>Length of bus lines </a:t>
            </a:r>
            <a:r>
              <a:rPr lang="el-GR" sz="2000" b="1" dirty="0"/>
              <a:t>: 8.5 km</a:t>
            </a:r>
            <a:r>
              <a:rPr lang="en-US" sz="2000" dirty="0">
                <a:cs typeface="Calibri" panose="020F0502020204030204" pitchFamily="34" charset="0"/>
              </a:rPr>
              <a:t> </a:t>
            </a:r>
          </a:p>
          <a:p>
            <a:r>
              <a:rPr lang="el-GR" sz="2000" b="1" dirty="0">
                <a:cs typeface="Calibri" panose="020F0502020204030204" pitchFamily="34" charset="0"/>
              </a:rPr>
              <a:t>Length of tram lines </a:t>
            </a:r>
            <a:r>
              <a:rPr lang="el-GR" sz="2000" b="1" dirty="0"/>
              <a:t>: 5 km</a:t>
            </a:r>
            <a:r>
              <a:rPr lang="en-US" sz="2000" dirty="0">
                <a:cs typeface="Calibri" panose="020F0502020204030204" pitchFamily="34" charset="0"/>
              </a:rPr>
              <a:t> </a:t>
            </a:r>
          </a:p>
          <a:p>
            <a:endParaRPr lang="en-US" sz="2000" b="1" dirty="0">
              <a:cs typeface="Calibri" panose="020F0502020204030204" pitchFamily="34" charset="0"/>
            </a:endParaRPr>
          </a:p>
        </p:txBody>
      </p:sp>
      <p:sp>
        <p:nvSpPr>
          <p:cNvPr id="29" name="Rectangle 28"/>
          <p:cNvSpPr/>
          <p:nvPr/>
        </p:nvSpPr>
        <p:spPr>
          <a:xfrm>
            <a:off x="8091768" y="1980549"/>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Step </a:t>
            </a:r>
            <a:r>
              <a:rPr lang="el-GR" sz="2400" b="1" i="1" dirty="0">
                <a:cs typeface="Calibri" panose="020F0502020204030204" pitchFamily="34" charset="0"/>
              </a:rPr>
              <a:t>2</a:t>
            </a:r>
            <a:endParaRPr lang="el-GR" sz="2400" dirty="0"/>
          </a:p>
        </p:txBody>
      </p:sp>
      <p:sp>
        <p:nvSpPr>
          <p:cNvPr id="30" name="Rectangle 29"/>
          <p:cNvSpPr/>
          <p:nvPr/>
        </p:nvSpPr>
        <p:spPr>
          <a:xfrm>
            <a:off x="351393" y="2178983"/>
            <a:ext cx="7740375" cy="707886"/>
          </a:xfrm>
          <a:prstGeom prst="rect">
            <a:avLst/>
          </a:prstGeom>
        </p:spPr>
        <p:txBody>
          <a:bodyPr wrap="square">
            <a:spAutoFit/>
          </a:bodyPr>
          <a:lstStyle/>
          <a:p>
            <a:r>
              <a:rPr lang="en-US" sz="2000" b="1" dirty="0">
                <a:cs typeface="Calibri" panose="020F0502020204030204" pitchFamily="34" charset="0"/>
              </a:rPr>
              <a:t>Calculate the </a:t>
            </a:r>
            <a:r>
              <a:rPr lang="en-US" sz="2000" b="1" dirty="0"/>
              <a:t>total length of public transport system </a:t>
            </a:r>
            <a:r>
              <a:rPr lang="en-US" sz="2000" dirty="0">
                <a:cs typeface="Calibri" panose="020F0502020204030204" pitchFamily="34" charset="0"/>
              </a:rPr>
              <a:t> </a:t>
            </a:r>
            <a:endParaRPr lang="en-US" sz="2000" dirty="0"/>
          </a:p>
          <a:p>
            <a:endParaRPr lang="en-US" sz="2000" b="1" dirty="0">
              <a:cs typeface="Calibri" panose="020F0502020204030204" pitchFamily="34" charset="0"/>
            </a:endParaRPr>
          </a:p>
        </p:txBody>
      </p:sp>
      <p:sp>
        <p:nvSpPr>
          <p:cNvPr id="31" name="Rectangle 30"/>
          <p:cNvSpPr/>
          <p:nvPr/>
        </p:nvSpPr>
        <p:spPr>
          <a:xfrm>
            <a:off x="8066623" y="4016529"/>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Step </a:t>
            </a:r>
            <a:r>
              <a:rPr lang="el-GR" sz="2400" b="1" i="1" dirty="0">
                <a:cs typeface="Calibri" panose="020F0502020204030204" pitchFamily="34" charset="0"/>
              </a:rPr>
              <a:t>4</a:t>
            </a:r>
            <a:endParaRPr lang="el-GR" sz="2400" dirty="0"/>
          </a:p>
        </p:txBody>
      </p:sp>
      <p:sp>
        <p:nvSpPr>
          <p:cNvPr id="6" name="Rectangle 5"/>
          <p:cNvSpPr/>
          <p:nvPr/>
        </p:nvSpPr>
        <p:spPr>
          <a:xfrm>
            <a:off x="347044" y="4107310"/>
            <a:ext cx="7908258" cy="400110"/>
          </a:xfrm>
          <a:prstGeom prst="rect">
            <a:avLst/>
          </a:prstGeom>
        </p:spPr>
        <p:txBody>
          <a:bodyPr wrap="square">
            <a:spAutoFit/>
          </a:bodyPr>
          <a:lstStyle/>
          <a:p>
            <a:pPr>
              <a:spcAft>
                <a:spcPts val="600"/>
              </a:spcAft>
            </a:pPr>
            <a:r>
              <a:rPr lang="en-US" sz="2000" b="1" dirty="0"/>
              <a:t>Calculate the </a:t>
            </a:r>
            <a:r>
              <a:rPr lang="en-US" sz="2000" b="1" dirty="0" err="1"/>
              <a:t>the</a:t>
            </a:r>
            <a:r>
              <a:rPr lang="en-US" sz="2000" b="1" dirty="0"/>
              <a:t> length of public transport system per 1000 population</a:t>
            </a:r>
          </a:p>
        </p:txBody>
      </p:sp>
      <p:sp>
        <p:nvSpPr>
          <p:cNvPr id="32" name="Rectangle 31"/>
          <p:cNvSpPr/>
          <p:nvPr/>
        </p:nvSpPr>
        <p:spPr>
          <a:xfrm>
            <a:off x="1791006" y="2624596"/>
            <a:ext cx="2178802" cy="400110"/>
          </a:xfrm>
          <a:prstGeom prst="rect">
            <a:avLst/>
          </a:prstGeom>
        </p:spPr>
        <p:txBody>
          <a:bodyPr wrap="none" lIns="91440" tIns="45720" rIns="91440" bIns="45720" anchor="t">
            <a:spAutoFit/>
          </a:bodyPr>
          <a:lstStyle/>
          <a:p>
            <a:pPr>
              <a:spcAft>
                <a:spcPts val="600"/>
              </a:spcAft>
            </a:pPr>
            <a:r>
              <a:rPr lang="el-GR" sz="2000" dirty="0">
                <a:cs typeface="Calibri"/>
              </a:rPr>
              <a:t>(8.5 +</a:t>
            </a:r>
            <a:r>
              <a:rPr lang="en-US" sz="2000" dirty="0">
                <a:cs typeface="Calibri"/>
              </a:rPr>
              <a:t> 5 </a:t>
            </a:r>
            <a:r>
              <a:rPr lang="el-GR" sz="2000" dirty="0">
                <a:cs typeface="Calibri"/>
              </a:rPr>
              <a:t>) = </a:t>
            </a:r>
            <a:r>
              <a:rPr lang="el-GR" sz="2000" b="1" dirty="0">
                <a:cs typeface="Calibri"/>
              </a:rPr>
              <a:t>13.5</a:t>
            </a:r>
            <a:r>
              <a:rPr lang="el-GR" sz="2000" dirty="0">
                <a:cs typeface="Calibri"/>
              </a:rPr>
              <a:t> </a:t>
            </a:r>
            <a:r>
              <a:rPr lang="en-US" sz="2000" dirty="0">
                <a:cs typeface="Calibri"/>
              </a:rPr>
              <a:t>km</a:t>
            </a:r>
            <a:endParaRPr lang="el-GR" sz="2000" baseline="-25000" dirty="0">
              <a:cs typeface="Calibri" panose="020F0502020204030204" pitchFamily="34" charset="0"/>
            </a:endParaRPr>
          </a:p>
        </p:txBody>
      </p:sp>
      <p:sp>
        <p:nvSpPr>
          <p:cNvPr id="33" name="TextBox 32"/>
          <p:cNvSpPr txBox="1"/>
          <p:nvPr/>
        </p:nvSpPr>
        <p:spPr>
          <a:xfrm>
            <a:off x="396708" y="4928241"/>
            <a:ext cx="1106393" cy="430887"/>
          </a:xfrm>
          <a:prstGeom prst="rect">
            <a:avLst/>
          </a:prstGeom>
          <a:noFill/>
        </p:spPr>
        <p:txBody>
          <a:bodyPr wrap="none" rtlCol="0">
            <a:spAutoFit/>
          </a:bodyPr>
          <a:lstStyle/>
          <a:p>
            <a:r>
              <a:rPr lang="el-GR" sz="2200" b="1" dirty="0">
                <a:cs typeface="Calibri" panose="020F0502020204030204" pitchFamily="34" charset="0"/>
              </a:rPr>
              <a:t>13.5</a:t>
            </a:r>
            <a:r>
              <a:rPr lang="el-GR" sz="2200" dirty="0">
                <a:cs typeface="Calibri" panose="020F0502020204030204" pitchFamily="34" charset="0"/>
              </a:rPr>
              <a:t> km</a:t>
            </a:r>
            <a:endParaRPr lang="en-US" sz="2200" u="sng" baseline="-25000" dirty="0"/>
          </a:p>
        </p:txBody>
      </p:sp>
      <p:sp>
        <p:nvSpPr>
          <p:cNvPr id="34" name="TextBox 33"/>
          <p:cNvSpPr txBox="1"/>
          <p:nvPr/>
        </p:nvSpPr>
        <p:spPr>
          <a:xfrm>
            <a:off x="2305859" y="4928241"/>
            <a:ext cx="2385910" cy="430887"/>
          </a:xfrm>
          <a:prstGeom prst="rect">
            <a:avLst/>
          </a:prstGeom>
          <a:noFill/>
        </p:spPr>
        <p:txBody>
          <a:bodyPr wrap="none" rtlCol="0">
            <a:spAutoFit/>
          </a:bodyPr>
          <a:lstStyle/>
          <a:p>
            <a:r>
              <a:rPr lang="el-GR" sz="2200" b="1" dirty="0">
                <a:cs typeface="Calibri" panose="020F0502020204030204" pitchFamily="34" charset="0"/>
              </a:rPr>
              <a:t>150000</a:t>
            </a:r>
            <a:r>
              <a:rPr lang="el-GR" sz="2200" dirty="0">
                <a:cs typeface="Calibri" panose="020F0502020204030204" pitchFamily="34" charset="0"/>
              </a:rPr>
              <a:t> </a:t>
            </a:r>
            <a:r>
              <a:rPr lang="en-US" sz="2200" dirty="0">
                <a:cs typeface="Calibri" panose="020F0502020204030204" pitchFamily="34" charset="0"/>
              </a:rPr>
              <a:t>inhabitants</a:t>
            </a:r>
            <a:endParaRPr lang="en-US" sz="2200" u="sng" baseline="30000" dirty="0"/>
          </a:p>
        </p:txBody>
      </p:sp>
      <p:sp>
        <p:nvSpPr>
          <p:cNvPr id="35" name="Rectangle 34"/>
          <p:cNvSpPr/>
          <p:nvPr/>
        </p:nvSpPr>
        <p:spPr>
          <a:xfrm>
            <a:off x="5733109" y="4805499"/>
            <a:ext cx="3531665" cy="954107"/>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el-GR" sz="2800" b="1" u="sng" dirty="0">
                <a:solidFill>
                  <a:srgbClr val="FF0000"/>
                </a:solidFill>
                <a:effectLst>
                  <a:outerShdw blurRad="38100" dist="38100" dir="2700000" algn="tl">
                    <a:srgbClr val="000000">
                      <a:alpha val="43137"/>
                    </a:srgbClr>
                  </a:outerShdw>
                </a:effectLst>
              </a:rPr>
              <a:t>0.09 </a:t>
            </a:r>
            <a:endParaRPr lang="en-US" sz="2800" b="1" u="sng" dirty="0">
              <a:solidFill>
                <a:srgbClr val="FF0000"/>
              </a:solidFill>
              <a:effectLst>
                <a:outerShdw blurRad="38100" dist="38100" dir="2700000" algn="tl">
                  <a:srgbClr val="000000">
                    <a:alpha val="43137"/>
                  </a:srgbClr>
                </a:outerShdw>
              </a:effectLst>
            </a:endParaRPr>
          </a:p>
          <a:p>
            <a:pPr algn="ctr"/>
            <a:r>
              <a:rPr lang="el-GR" sz="2800" b="1" u="sng" dirty="0" err="1">
                <a:solidFill>
                  <a:srgbClr val="FF0000"/>
                </a:solidFill>
                <a:effectLst>
                  <a:outerShdw blurRad="38100" dist="38100" dir="2700000" algn="tl">
                    <a:srgbClr val="000000">
                      <a:alpha val="43137"/>
                    </a:srgbClr>
                  </a:outerShdw>
                </a:effectLst>
              </a:rPr>
              <a:t>km</a:t>
            </a:r>
            <a:r>
              <a:rPr lang="el-GR" sz="2800" b="1" u="sng" dirty="0">
                <a:solidFill>
                  <a:srgbClr val="FF0000"/>
                </a:solidFill>
                <a:effectLst>
                  <a:outerShdw blurRad="38100" dist="38100" dir="2700000" algn="tl">
                    <a:srgbClr val="000000">
                      <a:alpha val="43137"/>
                    </a:srgbClr>
                  </a:outerShdw>
                </a:effectLst>
              </a:rPr>
              <a:t>/1000 </a:t>
            </a:r>
            <a:r>
              <a:rPr lang="en-US" sz="2800" b="1" u="sng" dirty="0">
                <a:solidFill>
                  <a:srgbClr val="FF0000"/>
                </a:solidFill>
                <a:effectLst>
                  <a:outerShdw blurRad="38100" dist="38100" dir="2700000" algn="tl">
                    <a:srgbClr val="000000">
                      <a:alpha val="43137"/>
                    </a:srgbClr>
                  </a:outerShdw>
                </a:effectLst>
              </a:rPr>
              <a:t>inhabitants</a:t>
            </a:r>
            <a:r>
              <a:rPr lang="el-GR" sz="2800" b="1" u="sng" dirty="0">
                <a:solidFill>
                  <a:srgbClr val="FF0000"/>
                </a:solidFill>
                <a:effectLst>
                  <a:outerShdw blurRad="38100" dist="38100" dir="2700000" algn="tl">
                    <a:srgbClr val="000000">
                      <a:alpha val="43137"/>
                    </a:srgbClr>
                  </a:outerShdw>
                </a:effectLst>
              </a:rPr>
              <a:t> </a:t>
            </a:r>
            <a:endParaRPr lang="en-US" sz="2800" b="1" u="sng" baseline="30000" dirty="0">
              <a:solidFill>
                <a:srgbClr val="FF0000"/>
              </a:solidFill>
              <a:effectLst>
                <a:outerShdw blurRad="38100" dist="38100" dir="2700000" algn="tl">
                  <a:srgbClr val="000000">
                    <a:alpha val="43137"/>
                  </a:srgbClr>
                </a:outerShdw>
              </a:effectLst>
            </a:endParaRPr>
          </a:p>
        </p:txBody>
      </p:sp>
      <p:sp>
        <p:nvSpPr>
          <p:cNvPr id="36" name="Double Bracket 35"/>
          <p:cNvSpPr/>
          <p:nvPr/>
        </p:nvSpPr>
        <p:spPr>
          <a:xfrm>
            <a:off x="396708" y="4900818"/>
            <a:ext cx="4348369" cy="485732"/>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sz="2200"/>
          </a:p>
        </p:txBody>
      </p:sp>
      <p:sp>
        <p:nvSpPr>
          <p:cNvPr id="37" name="Multiply 36"/>
          <p:cNvSpPr/>
          <p:nvPr/>
        </p:nvSpPr>
        <p:spPr>
          <a:xfrm>
            <a:off x="4794393" y="4935059"/>
            <a:ext cx="301841" cy="417250"/>
          </a:xfrm>
          <a:prstGeom prst="mathMultiply">
            <a:avLst/>
          </a:prstGeom>
          <a:solidFill>
            <a:srgbClr val="C0000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2200" b="1" dirty="0">
              <a:effectLst>
                <a:outerShdw blurRad="38100" dist="38100" dir="2700000" algn="tl">
                  <a:srgbClr val="000000">
                    <a:alpha val="43137"/>
                  </a:srgbClr>
                </a:outerShdw>
              </a:effectLst>
            </a:endParaRPr>
          </a:p>
        </p:txBody>
      </p:sp>
      <p:sp>
        <p:nvSpPr>
          <p:cNvPr id="38" name="Rectangle 37"/>
          <p:cNvSpPr/>
          <p:nvPr/>
        </p:nvSpPr>
        <p:spPr>
          <a:xfrm>
            <a:off x="5077907" y="4928241"/>
            <a:ext cx="755335" cy="430887"/>
          </a:xfrm>
          <a:prstGeom prst="rect">
            <a:avLst/>
          </a:prstGeom>
        </p:spPr>
        <p:txBody>
          <a:bodyPr wrap="none">
            <a:spAutoFit/>
          </a:bodyPr>
          <a:lstStyle/>
          <a:p>
            <a:r>
              <a:rPr lang="en-US" sz="2200" dirty="0"/>
              <a:t>100</a:t>
            </a:r>
            <a:r>
              <a:rPr lang="el-GR" sz="2200" dirty="0"/>
              <a:t>0</a:t>
            </a:r>
          </a:p>
        </p:txBody>
      </p:sp>
      <p:sp>
        <p:nvSpPr>
          <p:cNvPr id="39" name="Equal 38"/>
          <p:cNvSpPr/>
          <p:nvPr/>
        </p:nvSpPr>
        <p:spPr>
          <a:xfrm>
            <a:off x="5733109" y="4983652"/>
            <a:ext cx="457200" cy="320064"/>
          </a:xfrm>
          <a:prstGeom prst="mathEqual">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2200">
              <a:solidFill>
                <a:schemeClr val="tx1"/>
              </a:solidFill>
            </a:endParaRPr>
          </a:p>
        </p:txBody>
      </p:sp>
      <p:sp>
        <p:nvSpPr>
          <p:cNvPr id="40" name="Division 39"/>
          <p:cNvSpPr/>
          <p:nvPr/>
        </p:nvSpPr>
        <p:spPr>
          <a:xfrm>
            <a:off x="1593038" y="4955071"/>
            <a:ext cx="608120" cy="377226"/>
          </a:xfrm>
          <a:prstGeom prst="mathDivide">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2200"/>
          </a:p>
        </p:txBody>
      </p:sp>
      <p:sp>
        <p:nvSpPr>
          <p:cNvPr id="20" name="Rectangle 19"/>
          <p:cNvSpPr/>
          <p:nvPr/>
        </p:nvSpPr>
        <p:spPr>
          <a:xfrm>
            <a:off x="8087419" y="3078288"/>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a:cs typeface="Calibri" panose="020F0502020204030204" pitchFamily="34" charset="0"/>
              </a:rPr>
              <a:t>Step </a:t>
            </a:r>
            <a:r>
              <a:rPr lang="el-GR" sz="2400" b="1" i="1" dirty="0">
                <a:cs typeface="Calibri" panose="020F0502020204030204" pitchFamily="34" charset="0"/>
              </a:rPr>
              <a:t>3</a:t>
            </a:r>
            <a:endParaRPr lang="el-GR" sz="2400" dirty="0"/>
          </a:p>
        </p:txBody>
      </p:sp>
      <p:sp>
        <p:nvSpPr>
          <p:cNvPr id="21" name="Rectangle 20"/>
          <p:cNvSpPr/>
          <p:nvPr/>
        </p:nvSpPr>
        <p:spPr>
          <a:xfrm>
            <a:off x="347044" y="3276722"/>
            <a:ext cx="7740375" cy="707886"/>
          </a:xfrm>
          <a:prstGeom prst="rect">
            <a:avLst/>
          </a:prstGeom>
        </p:spPr>
        <p:txBody>
          <a:bodyPr wrap="square">
            <a:spAutoFit/>
          </a:bodyPr>
          <a:lstStyle/>
          <a:p>
            <a:r>
              <a:rPr lang="el-GR" sz="2000" b="1" dirty="0">
                <a:cs typeface="Calibri" panose="020F0502020204030204" pitchFamily="34" charset="0"/>
              </a:rPr>
              <a:t>T</a:t>
            </a:r>
            <a:r>
              <a:rPr lang="en-US" sz="2000" b="1" dirty="0" err="1"/>
              <a:t>otal</a:t>
            </a:r>
            <a:r>
              <a:rPr lang="en-US" sz="2000" b="1" dirty="0"/>
              <a:t> </a:t>
            </a:r>
            <a:r>
              <a:rPr lang="el-GR" sz="2000" b="1" dirty="0"/>
              <a:t>population of the city : 150000 inhabitants</a:t>
            </a:r>
            <a:endParaRPr lang="en-US" sz="2000" dirty="0"/>
          </a:p>
          <a:p>
            <a:endParaRPr lang="en-US" sz="2000" b="1" dirty="0">
              <a:cs typeface="Calibri" panose="020F0502020204030204" pitchFamily="34" charset="0"/>
            </a:endParaRPr>
          </a:p>
        </p:txBody>
      </p:sp>
    </p:spTree>
    <p:extLst>
      <p:ext uri="{BB962C8B-B14F-4D97-AF65-F5344CB8AC3E}">
        <p14:creationId xmlns:p14="http://schemas.microsoft.com/office/powerpoint/2010/main" val="39967723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en-US" b="1" dirty="0">
                <a:cs typeface="Calibri" panose="020F0502020204030204" pitchFamily="34" charset="0"/>
              </a:rPr>
              <a:t>EXERCISE</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F.1.1 – PUBLIC TRANSPORT NETWORK</a:t>
            </a:r>
          </a:p>
        </p:txBody>
      </p:sp>
      <p:sp>
        <p:nvSpPr>
          <p:cNvPr id="4"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4580"/>
            <a:ext cx="2133600" cy="293420"/>
          </a:xfrm>
        </p:spPr>
        <p:txBody>
          <a:bodyPr/>
          <a:lstStyle/>
          <a:p>
            <a:fld id="{243FB592-B9A9-49AA-A86F-4031F7B97808}" type="slidenum">
              <a:rPr lang="en-US" smtClean="0">
                <a:solidFill>
                  <a:schemeClr val="bg1"/>
                </a:solidFill>
              </a:rPr>
              <a:t>16</a:t>
            </a:fld>
            <a:endParaRPr lang="en-US" dirty="0">
              <a:solidFill>
                <a:schemeClr val="bg1"/>
              </a:solidFill>
            </a:endParaRPr>
          </a:p>
        </p:txBody>
      </p:sp>
    </p:spTree>
    <p:extLst>
      <p:ext uri="{BB962C8B-B14F-4D97-AF65-F5344CB8AC3E}">
        <p14:creationId xmlns:p14="http://schemas.microsoft.com/office/powerpoint/2010/main" val="4073523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17</a:t>
            </a:fld>
            <a:endParaRPr lang="en-US">
              <a:solidFill>
                <a:schemeClr val="bg1"/>
              </a:solidFill>
            </a:endParaRPr>
          </a:p>
        </p:txBody>
      </p:sp>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F.1.1 – PUBLIC TRANSPORT NETWORK</a:t>
            </a:r>
          </a:p>
        </p:txBody>
      </p:sp>
      <p:grpSp>
        <p:nvGrpSpPr>
          <p:cNvPr id="11" name="Group 10"/>
          <p:cNvGrpSpPr/>
          <p:nvPr/>
        </p:nvGrpSpPr>
        <p:grpSpPr>
          <a:xfrm>
            <a:off x="420155" y="3794448"/>
            <a:ext cx="8514080" cy="831203"/>
            <a:chOff x="457200" y="4911969"/>
            <a:chExt cx="8514080" cy="986842"/>
          </a:xfrm>
        </p:grpSpPr>
        <p:sp>
          <p:nvSpPr>
            <p:cNvPr id="17" name="Segnaposto contenuto 2">
              <a:extLst>
                <a:ext uri="{FF2B5EF4-FFF2-40B4-BE49-F238E27FC236}">
                  <a16:creationId xmlns:a16="http://schemas.microsoft.com/office/drawing/2014/main" id="{86F2EB93-A63A-4210-B86A-E5FCAD7D8D7F}"/>
                </a:ext>
              </a:extLst>
            </p:cNvPr>
            <p:cNvSpPr txBox="1">
              <a:spLocks/>
            </p:cNvSpPr>
            <p:nvPr/>
          </p:nvSpPr>
          <p:spPr>
            <a:xfrm>
              <a:off x="457200" y="4911969"/>
              <a:ext cx="8514080" cy="986842"/>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Calculate the length of public transport system per 1000 population</a:t>
              </a:r>
            </a:p>
          </p:txBody>
        </p:sp>
        <p:pic>
          <p:nvPicPr>
            <p:cNvPr id="1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888" y="5105102"/>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38093" y="989981"/>
            <a:ext cx="8678203" cy="2273794"/>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600"/>
              </a:spcBef>
              <a:spcAft>
                <a:spcPts val="1200"/>
              </a:spcAft>
              <a:buNone/>
            </a:pPr>
            <a:r>
              <a:rPr lang="el-GR" sz="2400" dirty="0">
                <a:cs typeface="Calibri" panose="020F0502020204030204" pitchFamily="34" charset="0"/>
              </a:rPr>
              <a:t>Α</a:t>
            </a:r>
            <a:r>
              <a:rPr lang="en-US" sz="2400" dirty="0">
                <a:cs typeface="Calibri" panose="020F0502020204030204" pitchFamily="34" charset="0"/>
              </a:rPr>
              <a:t> European city, has </a:t>
            </a:r>
            <a:r>
              <a:rPr lang="en-GB" sz="2400" dirty="0">
                <a:cs typeface="Calibri" panose="020F0502020204030204" pitchFamily="34" charset="0"/>
              </a:rPr>
              <a:t>an estimated population of 544,851 citizens within its administrative limits in an area of 100.05 km</a:t>
            </a:r>
            <a:r>
              <a:rPr lang="en-GB" sz="2400" baseline="30000" dirty="0">
                <a:cs typeface="Calibri" panose="020F0502020204030204" pitchFamily="34" charset="0"/>
              </a:rPr>
              <a:t>2</a:t>
            </a:r>
            <a:r>
              <a:rPr lang="en-GB" sz="2400" dirty="0">
                <a:cs typeface="Calibri" panose="020F0502020204030204" pitchFamily="34" charset="0"/>
              </a:rPr>
              <a:t>.</a:t>
            </a:r>
            <a:r>
              <a:rPr lang="el-GR" sz="2400" dirty="0">
                <a:cs typeface="Calibri" panose="020F0502020204030204" pitchFamily="34" charset="0"/>
              </a:rPr>
              <a:t> </a:t>
            </a:r>
            <a:r>
              <a:rPr lang="en-US" sz="2400" dirty="0">
                <a:cs typeface="Calibri" panose="020F0502020204030204" pitchFamily="34" charset="0"/>
              </a:rPr>
              <a:t>The length of its public transportation 0.6 km/km</a:t>
            </a:r>
            <a:r>
              <a:rPr lang="en-US" sz="2400" baseline="30000" dirty="0">
                <a:cs typeface="Calibri" panose="020F0502020204030204" pitchFamily="34" charset="0"/>
              </a:rPr>
              <a:t>2</a:t>
            </a:r>
            <a:r>
              <a:rPr lang="el-GR" sz="2400" dirty="0">
                <a:cs typeface="Calibri" panose="020F0502020204030204" pitchFamily="34" charset="0"/>
              </a:rPr>
              <a:t>.</a:t>
            </a:r>
            <a:endParaRPr lang="en-US" sz="1400" dirty="0">
              <a:cs typeface="Calibri" panose="020F0502020204030204" pitchFamily="34" charset="0"/>
            </a:endParaRPr>
          </a:p>
        </p:txBody>
      </p:sp>
    </p:spTree>
    <p:extLst>
      <p:ext uri="{BB962C8B-B14F-4D97-AF65-F5344CB8AC3E}">
        <p14:creationId xmlns:p14="http://schemas.microsoft.com/office/powerpoint/2010/main" val="1129382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9" name="Table 58"/>
          <p:cNvGraphicFramePr>
            <a:graphicFrameLocks noGrp="1"/>
          </p:cNvGraphicFramePr>
          <p:nvPr>
            <p:extLst>
              <p:ext uri="{D42A27DB-BD31-4B8C-83A1-F6EECF244321}">
                <p14:modId xmlns:p14="http://schemas.microsoft.com/office/powerpoint/2010/main" val="3211099975"/>
              </p:ext>
            </p:extLst>
          </p:nvPr>
        </p:nvGraphicFramePr>
        <p:xfrm>
          <a:off x="487326" y="1504863"/>
          <a:ext cx="8169348" cy="13157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a:r>
                        <a:rPr lang="en-US" sz="2800" b="1" i="0" dirty="0"/>
                        <a:t>F.1.1 – PUBLIC TRANSPORT NETWORK</a:t>
                      </a:r>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en-US" sz="2200" dirty="0"/>
                        <a:t>ISSUE</a:t>
                      </a:r>
                      <a:endParaRPr lang="en-US" sz="2200" b="1" dirty="0"/>
                    </a:p>
                  </a:txBody>
                  <a:tcPr/>
                </a:tc>
                <a:tc>
                  <a:txBody>
                    <a:bodyPr/>
                    <a:lstStyle/>
                    <a:p>
                      <a:pPr algn="ctr"/>
                      <a:r>
                        <a:rPr lang="en-US" sz="2200" dirty="0"/>
                        <a:t>CATEGORY</a:t>
                      </a:r>
                      <a:endParaRPr lang="en-US" sz="2200" b="1" dirty="0"/>
                    </a:p>
                  </a:txBody>
                  <a:tcPr/>
                </a:tc>
                <a:extLst>
                  <a:ext uri="{0D108BD9-81ED-4DB2-BD59-A6C34878D82A}">
                    <a16:rowId xmlns:a16="http://schemas.microsoft.com/office/drawing/2014/main" val="10001"/>
                  </a:ext>
                </a:extLst>
              </a:tr>
              <a:tr h="370840">
                <a:tc>
                  <a:txBody>
                    <a:bodyPr/>
                    <a:lstStyle/>
                    <a:p>
                      <a:pPr algn="ctr"/>
                      <a:r>
                        <a:rPr lang="en-US" dirty="0"/>
                        <a:t>F. Transportation and Mobility</a:t>
                      </a:r>
                      <a:endParaRPr lang="el-GR" dirty="0"/>
                    </a:p>
                  </a:txBody>
                  <a:tcPr anchor="ctr"/>
                </a:tc>
                <a:tc>
                  <a:txBody>
                    <a:bodyPr/>
                    <a:lstStyle/>
                    <a:p>
                      <a:pPr algn="ctr"/>
                      <a:r>
                        <a:rPr lang="en-US" dirty="0"/>
                        <a:t>F.2. Performance of Mobility Service</a:t>
                      </a:r>
                      <a:endParaRPr lang="el-GR" dirty="0"/>
                    </a:p>
                  </a:txBody>
                  <a:tcPr anchor="ctr"/>
                </a:tc>
                <a:extLst>
                  <a:ext uri="{0D108BD9-81ED-4DB2-BD59-A6C34878D82A}">
                    <a16:rowId xmlns:a16="http://schemas.microsoft.com/office/drawing/2014/main" val="10002"/>
                  </a:ext>
                </a:extLst>
              </a:tr>
            </a:tbl>
          </a:graphicData>
        </a:graphic>
      </p:graphicFrame>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F.1.1 – PUBLIC TRANSPORT NETWORK</a:t>
            </a: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2246" y="3585584"/>
            <a:ext cx="2939508" cy="19629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7638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solidFill>
                  <a:schemeClr val="bg1"/>
                </a:solidFill>
              </a:rPr>
              <a:t>3</a:t>
            </a:fld>
            <a:endParaRPr lang="en-US" dirty="0">
              <a:solidFill>
                <a:schemeClr val="bg1"/>
              </a:solidFill>
            </a:endParaRPr>
          </a:p>
        </p:txBody>
      </p:sp>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F.1.1 – PUBLIC TRANSPORT NETWORK</a:t>
            </a:r>
          </a:p>
        </p:txBody>
      </p:sp>
      <p:sp>
        <p:nvSpPr>
          <p:cNvPr id="14" name="Segnaposto contenuto 2">
            <a:extLst>
              <a:ext uri="{FF2B5EF4-FFF2-40B4-BE49-F238E27FC236}">
                <a16:creationId xmlns:a16="http://schemas.microsoft.com/office/drawing/2014/main" id="{74DDDF68-CAD3-48F3-BE5C-0D3F441A400B}"/>
              </a:ext>
            </a:extLst>
          </p:cNvPr>
          <p:cNvSpPr>
            <a:spLocks noGrp="1"/>
          </p:cNvSpPr>
          <p:nvPr>
            <p:ph idx="4294967295"/>
          </p:nvPr>
        </p:nvSpPr>
        <p:spPr>
          <a:xfrm>
            <a:off x="449495" y="972443"/>
            <a:ext cx="8229600" cy="4525963"/>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GENERAL INFORMATION</a:t>
            </a:r>
            <a:endParaRPr lang="en-US" sz="2400" dirty="0">
              <a:latin typeface="Calibri" panose="020F0502020204030204" pitchFamily="34" charset="0"/>
              <a:cs typeface="Calibri" panose="020F0502020204030204" pitchFamily="34" charset="0"/>
            </a:endParaRPr>
          </a:p>
          <a:p>
            <a:pPr marL="0" indent="0">
              <a:buNone/>
            </a:pPr>
            <a:endParaRPr lang="en-US" sz="800" dirty="0">
              <a:latin typeface="Calibri" panose="020F0502020204030204" pitchFamily="34" charset="0"/>
              <a:cs typeface="Calibri" panose="020F0502020204030204" pitchFamily="34" charset="0"/>
            </a:endParaRPr>
          </a:p>
          <a:p>
            <a:pPr marL="0" lvl="0" indent="0" algn="just">
              <a:spcBef>
                <a:spcPts val="480"/>
              </a:spcBef>
              <a:buClr>
                <a:schemeClr val="dk1"/>
              </a:buClr>
              <a:buSzPts val="1100"/>
              <a:buNone/>
            </a:pPr>
            <a:r>
              <a:rPr lang="en-US" sz="2000" dirty="0"/>
              <a:t>Most urban areas are serviced by a public transportation service, but the quality of service, including the density of the route network, scheduling to suit the needs of the local population and affordable fares, vary widely.</a:t>
            </a:r>
          </a:p>
          <a:p>
            <a:pPr marL="0" lvl="0" indent="0" algn="just">
              <a:spcBef>
                <a:spcPts val="480"/>
              </a:spcBef>
              <a:buClr>
                <a:schemeClr val="dk1"/>
              </a:buClr>
              <a:buSzPts val="1100"/>
              <a:buNone/>
            </a:pPr>
            <a:endParaRPr lang="en-US" sz="1400" dirty="0"/>
          </a:p>
          <a:p>
            <a:pPr marL="0" lvl="0" indent="0" algn="just">
              <a:spcBef>
                <a:spcPts val="480"/>
              </a:spcBef>
              <a:buClr>
                <a:schemeClr val="dk1"/>
              </a:buClr>
              <a:buSzPts val="1100"/>
              <a:buNone/>
            </a:pPr>
            <a:r>
              <a:rPr lang="en-US" sz="2000" b="1" dirty="0"/>
              <a:t>Public Transport </a:t>
            </a:r>
            <a:r>
              <a:rPr lang="en-US" sz="2000" dirty="0"/>
              <a:t>includes metro, bus, minibus</a:t>
            </a:r>
            <a:r>
              <a:rPr lang="el-GR" sz="2000" dirty="0"/>
              <a:t> and tram</a:t>
            </a:r>
            <a:endParaRPr lang="en-US" sz="2000" dirty="0"/>
          </a:p>
        </p:txBody>
      </p:sp>
      <p:sp>
        <p:nvSpPr>
          <p:cNvPr id="7" name="Rectangle 6"/>
          <p:cNvSpPr/>
          <p:nvPr/>
        </p:nvSpPr>
        <p:spPr>
          <a:xfrm>
            <a:off x="449495" y="5710306"/>
            <a:ext cx="8570218" cy="246221"/>
          </a:xfrm>
          <a:prstGeom prst="rect">
            <a:avLst/>
          </a:prstGeom>
        </p:spPr>
        <p:txBody>
          <a:bodyPr wrap="square">
            <a:spAutoFit/>
          </a:bodyPr>
          <a:lstStyle/>
          <a:p>
            <a:r>
              <a:rPr lang="en-US" sz="1000" dirty="0"/>
              <a:t>Source: https://cms.uitp.org/wp/wp-content/uploads/2020/08/UITP_Statistic-Brief_national-PT-stats.pdf</a:t>
            </a:r>
            <a:endParaRPr lang="el-GR" sz="1000" dirty="0"/>
          </a:p>
        </p:txBody>
      </p:sp>
      <p:sp>
        <p:nvSpPr>
          <p:cNvPr id="8" name="Rectangle 7"/>
          <p:cNvSpPr/>
          <p:nvPr/>
        </p:nvSpPr>
        <p:spPr>
          <a:xfrm>
            <a:off x="449495" y="3298807"/>
            <a:ext cx="8229600" cy="707886"/>
          </a:xfrm>
          <a:prstGeom prst="rect">
            <a:avLst/>
          </a:prstGeom>
        </p:spPr>
        <p:txBody>
          <a:bodyPr wrap="square">
            <a:spAutoFit/>
          </a:bodyPr>
          <a:lstStyle/>
          <a:p>
            <a:r>
              <a:rPr lang="el-GR" sz="2000" dirty="0"/>
              <a:t>O</a:t>
            </a:r>
            <a:r>
              <a:rPr lang="en-US" sz="2000" dirty="0"/>
              <a:t>n average, bus is the dominant mode</a:t>
            </a:r>
            <a:r>
              <a:rPr lang="el-GR" sz="2000" dirty="0"/>
              <a:t> </a:t>
            </a:r>
            <a:r>
              <a:rPr lang="en-US" sz="2000" dirty="0"/>
              <a:t>of transport with a 63% share, </a:t>
            </a:r>
            <a:r>
              <a:rPr lang="el-GR" sz="2000" dirty="0"/>
              <a:t>followed by </a:t>
            </a:r>
            <a:r>
              <a:rPr lang="en-US" sz="2000" dirty="0"/>
              <a:t>bus, metro and suburban rail</a:t>
            </a:r>
            <a:r>
              <a:rPr lang="el-GR" sz="2000" dirty="0"/>
              <a:t>.</a:t>
            </a:r>
          </a:p>
        </p:txBody>
      </p:sp>
      <p:sp>
        <p:nvSpPr>
          <p:cNvPr id="2" name="Rectangle 1"/>
          <p:cNvSpPr/>
          <p:nvPr/>
        </p:nvSpPr>
        <p:spPr>
          <a:xfrm>
            <a:off x="1095153" y="4040835"/>
            <a:ext cx="7697973" cy="1631216"/>
          </a:xfrm>
          <a:prstGeom prst="rect">
            <a:avLst/>
          </a:prstGeom>
        </p:spPr>
        <p:txBody>
          <a:bodyPr wrap="square">
            <a:spAutoFit/>
          </a:bodyPr>
          <a:lstStyle/>
          <a:p>
            <a:r>
              <a:rPr lang="en-US" sz="2000" dirty="0"/>
              <a:t>The extent of a city’s transportation network can provide insight into traffic congestion, transportation system flexibility and urban form. Cities with larger amounts of public transport might tend to be more geographically compact and supportive of non-motorized modes of transportation.</a:t>
            </a:r>
            <a:endParaRPr lang="el-GR" sz="2000"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9222" y="4150299"/>
            <a:ext cx="575931" cy="5827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26387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F.1.1 – PUBLIC TRANSPORT NETWORK</a:t>
            </a:r>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4</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a:latin typeface="Calibri" panose="020F0502020204030204" pitchFamily="34" charset="0"/>
                <a:cs typeface="Calibri" panose="020F0502020204030204" pitchFamily="34" charset="0"/>
              </a:rPr>
              <a:t>BACKGROUND</a:t>
            </a:r>
            <a:r>
              <a:rPr lang="en-US" sz="2400" b="1">
                <a:latin typeface="Calibri" panose="020F0502020204030204" pitchFamily="34" charset="0"/>
                <a:cs typeface="Calibri" panose="020F0502020204030204" pitchFamily="34" charset="0"/>
              </a:rPr>
              <a:t> </a:t>
            </a:r>
          </a:p>
          <a:p>
            <a:pPr marL="0" indent="0" algn="ctr">
              <a:buFont typeface="Arial" panose="020B0604020202020204" pitchFamily="34" charset="0"/>
              <a:buNone/>
            </a:pPr>
            <a:endParaRPr lang="en-US" sz="2400" b="1" i="1">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pic>
        <p:nvPicPr>
          <p:cNvPr id="23" name="Picture 22"/>
          <p:cNvPicPr>
            <a:picLocks noChangeAspect="1"/>
          </p:cNvPicPr>
          <p:nvPr/>
        </p:nvPicPr>
        <p:blipFill>
          <a:blip r:embed="rId2">
            <a:clrChange>
              <a:clrFrom>
                <a:srgbClr val="FFFFFF"/>
              </a:clrFrom>
              <a:clrTo>
                <a:srgbClr val="FFFFFF">
                  <a:alpha val="0"/>
                </a:srgbClr>
              </a:clrTo>
            </a:clrChange>
          </a:blip>
          <a:stretch>
            <a:fillRect/>
          </a:stretch>
        </p:blipFill>
        <p:spPr>
          <a:xfrm>
            <a:off x="816745" y="1518754"/>
            <a:ext cx="7510509" cy="4509374"/>
          </a:xfrm>
          <a:prstGeom prst="rect">
            <a:avLst/>
          </a:prstGeom>
        </p:spPr>
      </p:pic>
    </p:spTree>
    <p:extLst>
      <p:ext uri="{BB962C8B-B14F-4D97-AF65-F5344CB8AC3E}">
        <p14:creationId xmlns:p14="http://schemas.microsoft.com/office/powerpoint/2010/main" val="1813095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F.1.1 – PUBLIC TRANSPORT NETWORK</a:t>
            </a:r>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5</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a:latin typeface="Calibri" panose="020F0502020204030204" pitchFamily="34" charset="0"/>
                <a:cs typeface="Calibri" panose="020F0502020204030204" pitchFamily="34" charset="0"/>
              </a:rPr>
              <a:t>BACKGROUND</a:t>
            </a:r>
            <a:r>
              <a:rPr lang="en-US" sz="2400" b="1">
                <a:latin typeface="Calibri" panose="020F0502020204030204" pitchFamily="34" charset="0"/>
                <a:cs typeface="Calibri" panose="020F0502020204030204" pitchFamily="34" charset="0"/>
              </a:rPr>
              <a:t> </a:t>
            </a:r>
          </a:p>
          <a:p>
            <a:pPr marL="0" indent="0" algn="ctr">
              <a:buFont typeface="Arial" panose="020B0604020202020204" pitchFamily="34" charset="0"/>
              <a:buNone/>
            </a:pPr>
            <a:endParaRPr lang="en-US" sz="2400" b="1" i="1">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07" y="1643449"/>
            <a:ext cx="8923775" cy="4000761"/>
          </a:xfrm>
          <a:prstGeom prst="rect">
            <a:avLst/>
          </a:prstGeom>
        </p:spPr>
      </p:pic>
    </p:spTree>
    <p:extLst>
      <p:ext uri="{BB962C8B-B14F-4D97-AF65-F5344CB8AC3E}">
        <p14:creationId xmlns:p14="http://schemas.microsoft.com/office/powerpoint/2010/main" val="4039430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33"/>
            <a:ext cx="9144000" cy="731837"/>
          </a:xfrm>
        </p:spPr>
        <p:txBody>
          <a:bodyPr/>
          <a:lstStyle/>
          <a:p>
            <a:r>
              <a:rPr lang="en-US" sz="2800" dirty="0"/>
              <a:t>F.1.1 – PUBLIC TRANSPORT NETWORK</a:t>
            </a:r>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6</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a:latin typeface="Calibri" panose="020F0502020204030204" pitchFamily="34" charset="0"/>
                <a:cs typeface="Calibri" panose="020F0502020204030204" pitchFamily="34" charset="0"/>
              </a:rPr>
              <a:t>BACKGROUND</a:t>
            </a:r>
            <a:r>
              <a:rPr lang="en-US" sz="2400" b="1" dirty="0">
                <a:latin typeface="Calibri" panose="020F0502020204030204" pitchFamily="34" charset="0"/>
                <a:cs typeface="Calibri" panose="020F0502020204030204" pitchFamily="34" charset="0"/>
              </a:rPr>
              <a:t> </a:t>
            </a:r>
          </a:p>
          <a:p>
            <a:pPr marL="0" indent="0" algn="ctr">
              <a:buFont typeface="Arial" panose="020B0604020202020204" pitchFamily="34" charset="0"/>
              <a:buNone/>
            </a:pPr>
            <a:endParaRPr lang="en-US" sz="2400" b="1" i="1" dirty="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5690" y="1490829"/>
            <a:ext cx="7182616" cy="4246046"/>
          </a:xfrm>
          <a:prstGeom prst="rect">
            <a:avLst/>
          </a:prstGeom>
        </p:spPr>
      </p:pic>
      <p:sp>
        <p:nvSpPr>
          <p:cNvPr id="6" name="Rectangle 5"/>
          <p:cNvSpPr/>
          <p:nvPr/>
        </p:nvSpPr>
        <p:spPr>
          <a:xfrm>
            <a:off x="1722474" y="5736875"/>
            <a:ext cx="7285832" cy="246221"/>
          </a:xfrm>
          <a:prstGeom prst="rect">
            <a:avLst/>
          </a:prstGeom>
        </p:spPr>
        <p:txBody>
          <a:bodyPr wrap="square">
            <a:spAutoFit/>
          </a:bodyPr>
          <a:lstStyle/>
          <a:p>
            <a:r>
              <a:rPr lang="en-US" sz="1000" dirty="0"/>
              <a:t>Source: Institute for Transport &amp; Development Policy 2017. Rapid Transit Database. https://www.itdp.org/rapid-transit-database/</a:t>
            </a:r>
            <a:endParaRPr lang="el-GR" sz="1000" dirty="0"/>
          </a:p>
        </p:txBody>
      </p:sp>
      <p:sp>
        <p:nvSpPr>
          <p:cNvPr id="8" name="Rectangle 7"/>
          <p:cNvSpPr/>
          <p:nvPr/>
        </p:nvSpPr>
        <p:spPr>
          <a:xfrm>
            <a:off x="90196" y="1874280"/>
            <a:ext cx="1735494" cy="2677656"/>
          </a:xfrm>
          <a:prstGeom prst="rect">
            <a:avLst/>
          </a:prstGeom>
        </p:spPr>
        <p:txBody>
          <a:bodyPr wrap="square">
            <a:spAutoFit/>
          </a:bodyPr>
          <a:lstStyle/>
          <a:p>
            <a:r>
              <a:rPr lang="en-US" sz="1400" dirty="0"/>
              <a:t>Rapid Transit to Resident Ratio (RTR): The ratio of the length (km) of rapid transit to the urban population</a:t>
            </a:r>
          </a:p>
          <a:p>
            <a:endParaRPr lang="en-US" sz="1400" dirty="0"/>
          </a:p>
          <a:p>
            <a:r>
              <a:rPr lang="en-US" sz="1400" dirty="0"/>
              <a:t>Rapid transit includes Bus Rapid Transit, Light Rail Transit, and/or Metro</a:t>
            </a:r>
            <a:endParaRPr lang="el-GR" sz="1400" dirty="0"/>
          </a:p>
        </p:txBody>
      </p:sp>
    </p:spTree>
    <p:extLst>
      <p:ext uri="{BB962C8B-B14F-4D97-AF65-F5344CB8AC3E}">
        <p14:creationId xmlns:p14="http://schemas.microsoft.com/office/powerpoint/2010/main" val="1435613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036320"/>
            <a:ext cx="8229600" cy="607129"/>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INDICATOR</a:t>
            </a:r>
            <a:r>
              <a:rPr lang="en-US" sz="2400" b="1" dirty="0">
                <a:latin typeface="Calibri" panose="020F0502020204030204" pitchFamily="34" charset="0"/>
                <a:cs typeface="Calibri" panose="020F0502020204030204" pitchFamily="34" charset="0"/>
              </a:rPr>
              <a:t> </a:t>
            </a:r>
          </a:p>
          <a:p>
            <a:pPr marL="0" indent="0" algn="ctr">
              <a:buNone/>
            </a:pPr>
            <a:endParaRPr lang="en-US" sz="2400" b="1" i="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7</a:t>
            </a:fld>
            <a:endParaRPr lang="en-US">
              <a:solidFill>
                <a:schemeClr val="bg1"/>
              </a:solidFill>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F.1.1 – PUBLIC TRANSPORT NETWORK</a:t>
            </a:r>
          </a:p>
        </p:txBody>
      </p:sp>
      <p:graphicFrame>
        <p:nvGraphicFramePr>
          <p:cNvPr id="7" name="Tabella 9">
            <a:extLst>
              <a:ext uri="{FF2B5EF4-FFF2-40B4-BE49-F238E27FC236}">
                <a16:creationId xmlns:a16="http://schemas.microsoft.com/office/drawing/2014/main" id="{AF139C50-C0A6-40A8-878C-C5AEA4EA0C74}"/>
              </a:ext>
            </a:extLst>
          </p:cNvPr>
          <p:cNvGraphicFramePr>
            <a:graphicFrameLocks noGrp="1"/>
          </p:cNvGraphicFramePr>
          <p:nvPr>
            <p:extLst>
              <p:ext uri="{D42A27DB-BD31-4B8C-83A1-F6EECF244321}">
                <p14:modId xmlns:p14="http://schemas.microsoft.com/office/powerpoint/2010/main" val="1737094797"/>
              </p:ext>
            </p:extLst>
          </p:nvPr>
        </p:nvGraphicFramePr>
        <p:xfrm>
          <a:off x="457200" y="1970156"/>
          <a:ext cx="8229600" cy="1342840"/>
        </p:xfrm>
        <a:graphic>
          <a:graphicData uri="http://schemas.openxmlformats.org/drawingml/2006/table">
            <a:tbl>
              <a:tblPr firstRow="1" bandRow="1">
                <a:tableStyleId>{F5AB1C69-6EDB-4FF4-983F-18BD219EF322}</a:tableStyleId>
              </a:tblPr>
              <a:tblGrid>
                <a:gridCol w="3622431">
                  <a:extLst>
                    <a:ext uri="{9D8B030D-6E8A-4147-A177-3AD203B41FA5}">
                      <a16:colId xmlns:a16="http://schemas.microsoft.com/office/drawing/2014/main" val="338152859"/>
                    </a:ext>
                  </a:extLst>
                </a:gridCol>
                <a:gridCol w="1674993">
                  <a:extLst>
                    <a:ext uri="{9D8B030D-6E8A-4147-A177-3AD203B41FA5}">
                      <a16:colId xmlns:a16="http://schemas.microsoft.com/office/drawing/2014/main" val="125890587"/>
                    </a:ext>
                  </a:extLst>
                </a:gridCol>
                <a:gridCol w="2932176">
                  <a:extLst>
                    <a:ext uri="{9D8B030D-6E8A-4147-A177-3AD203B41FA5}">
                      <a16:colId xmlns:a16="http://schemas.microsoft.com/office/drawing/2014/main" val="1306176470"/>
                    </a:ext>
                  </a:extLst>
                </a:gridCol>
              </a:tblGrid>
              <a:tr h="370840">
                <a:tc>
                  <a:txBody>
                    <a:bodyPr/>
                    <a:lstStyle/>
                    <a:p>
                      <a:r>
                        <a:rPr lang="en-GB" noProof="0" dirty="0"/>
                        <a:t>Indicator</a:t>
                      </a:r>
                    </a:p>
                  </a:txBody>
                  <a:tcPr/>
                </a:tc>
                <a:tc>
                  <a:txBody>
                    <a:bodyPr/>
                    <a:lstStyle/>
                    <a:p>
                      <a:r>
                        <a:rPr lang="it-IT" dirty="0"/>
                        <a:t>Unit</a:t>
                      </a:r>
                    </a:p>
                  </a:txBody>
                  <a:tcPr/>
                </a:tc>
                <a:tc>
                  <a:txBody>
                    <a:bodyPr/>
                    <a:lstStyle/>
                    <a:p>
                      <a:r>
                        <a:rPr lang="it-IT" dirty="0"/>
                        <a:t>Data source</a:t>
                      </a:r>
                    </a:p>
                  </a:txBody>
                  <a:tcPr/>
                </a:tc>
                <a:extLst>
                  <a:ext uri="{0D108BD9-81ED-4DB2-BD59-A6C34878D82A}">
                    <a16:rowId xmlns:a16="http://schemas.microsoft.com/office/drawing/2014/main" val="3467756336"/>
                  </a:ext>
                </a:extLst>
              </a:tr>
              <a:tr h="972000">
                <a:tc>
                  <a:txBody>
                    <a:bodyPr/>
                    <a:lstStyle/>
                    <a:p>
                      <a:pPr marL="0" marR="0" lvl="0" indent="0" algn="l" rtl="0">
                        <a:spcBef>
                          <a:spcPts val="0"/>
                        </a:spcBef>
                        <a:spcAft>
                          <a:spcPts val="0"/>
                        </a:spcAft>
                        <a:buNone/>
                      </a:pPr>
                      <a:r>
                        <a:rPr lang="el-GR" sz="1800" b="0" i="0" u="none" strike="noStrike" cap="none" dirty="0">
                          <a:solidFill>
                            <a:schemeClr val="dk1"/>
                          </a:solidFill>
                          <a:latin typeface="+mn-lt"/>
                          <a:ea typeface="Calibri"/>
                          <a:cs typeface="Calibri"/>
                          <a:sym typeface="Calibri"/>
                        </a:rPr>
                        <a:t>Length </a:t>
                      </a:r>
                      <a:r>
                        <a:rPr lang="en-US" sz="1800" b="0" i="0" u="none" strike="noStrike" cap="none" dirty="0">
                          <a:solidFill>
                            <a:schemeClr val="dk1"/>
                          </a:solidFill>
                          <a:latin typeface="+mn-lt"/>
                          <a:ea typeface="Calibri"/>
                          <a:cs typeface="Calibri"/>
                          <a:sym typeface="Calibri"/>
                        </a:rPr>
                        <a:t>of public transport system per 1000 population</a:t>
                      </a:r>
                      <a:endParaRPr lang="en-US" sz="1800" u="none" strike="noStrike" cap="none" dirty="0">
                        <a:latin typeface="+mn-lt"/>
                        <a:ea typeface="Calibri"/>
                        <a:cs typeface="Calibri"/>
                        <a:sym typeface="Calibri"/>
                      </a:endParaRPr>
                    </a:p>
                  </a:txBody>
                  <a:tcPr anchor="ctr"/>
                </a:tc>
                <a:tc>
                  <a:txBody>
                    <a:bodyPr/>
                    <a:lstStyle/>
                    <a:p>
                      <a:pPr algn="ctr"/>
                      <a:r>
                        <a:rPr lang="it-IT" sz="1800" kern="1200" dirty="0">
                          <a:solidFill>
                            <a:schemeClr val="dk1"/>
                          </a:solidFill>
                          <a:effectLst/>
                          <a:latin typeface="Calibri" panose="020F0502020204030204" pitchFamily="34" charset="0"/>
                          <a:ea typeface="+mn-ea"/>
                          <a:cs typeface="Calibri" panose="020F0502020204030204" pitchFamily="34" charset="0"/>
                        </a:rPr>
                        <a:t>km/1000 inhabitants</a:t>
                      </a:r>
                    </a:p>
                  </a:txBody>
                  <a:tcPr anchor="ctr"/>
                </a:tc>
                <a:tc>
                  <a:txBody>
                    <a:bodyPr/>
                    <a:lstStyle/>
                    <a:p>
                      <a:r>
                        <a:rPr lang="en-GB" dirty="0">
                          <a:solidFill>
                            <a:schemeClr val="tx1"/>
                          </a:solidFill>
                        </a:rPr>
                        <a:t>Metered data</a:t>
                      </a:r>
                      <a:endParaRPr lang="it-IT" dirty="0"/>
                    </a:p>
                    <a:p>
                      <a:endParaRPr lang="it-IT" dirty="0">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222151201"/>
                  </a:ext>
                </a:extLst>
              </a:tr>
            </a:tbl>
          </a:graphicData>
        </a:graphic>
      </p:graphicFrame>
      <p:sp>
        <p:nvSpPr>
          <p:cNvPr id="2" name="Rectangle 1"/>
          <p:cNvSpPr/>
          <p:nvPr/>
        </p:nvSpPr>
        <p:spPr>
          <a:xfrm>
            <a:off x="870012" y="3691903"/>
            <a:ext cx="7816788" cy="2339102"/>
          </a:xfrm>
          <a:prstGeom prst="rect">
            <a:avLst/>
          </a:prstGeom>
        </p:spPr>
        <p:txBody>
          <a:bodyPr wrap="square">
            <a:spAutoFit/>
          </a:bodyPr>
          <a:lstStyle/>
          <a:p>
            <a:r>
              <a:rPr lang="en-US" dirty="0"/>
              <a:t>Only </a:t>
            </a:r>
            <a:r>
              <a:rPr lang="en-US" b="1" dirty="0"/>
              <a:t>one-way</a:t>
            </a:r>
            <a:r>
              <a:rPr lang="el-GR" b="1" dirty="0"/>
              <a:t> </a:t>
            </a:r>
            <a:r>
              <a:rPr lang="en-US" b="1" dirty="0"/>
              <a:t>length</a:t>
            </a:r>
            <a:r>
              <a:rPr lang="el-GR" dirty="0"/>
              <a:t> </a:t>
            </a:r>
            <a:r>
              <a:rPr lang="en-US" dirty="0"/>
              <a:t>of public transport </a:t>
            </a:r>
            <a:r>
              <a:rPr lang="el-GR" dirty="0"/>
              <a:t>lines are considered</a:t>
            </a:r>
          </a:p>
          <a:p>
            <a:endParaRPr lang="el-GR" sz="1000" dirty="0"/>
          </a:p>
          <a:p>
            <a:r>
              <a:rPr lang="en-US" dirty="0"/>
              <a:t>Transport systems that cover the same route </a:t>
            </a:r>
            <a:r>
              <a:rPr lang="el-GR" dirty="0"/>
              <a:t>should </a:t>
            </a:r>
            <a:r>
              <a:rPr lang="en-US" dirty="0"/>
              <a:t>be counted separately. For example, if a bus and streetcar cover the same 1-km route, this counts for 2 km.</a:t>
            </a:r>
            <a:endParaRPr lang="el-GR" dirty="0"/>
          </a:p>
          <a:p>
            <a:endParaRPr lang="el-GR" sz="1000" dirty="0"/>
          </a:p>
          <a:p>
            <a:r>
              <a:rPr lang="en-US" dirty="0"/>
              <a:t>Information on </a:t>
            </a:r>
            <a:r>
              <a:rPr lang="el-GR" dirty="0"/>
              <a:t>length </a:t>
            </a:r>
            <a:r>
              <a:rPr lang="en-US" dirty="0"/>
              <a:t>of public transport </a:t>
            </a:r>
            <a:r>
              <a:rPr lang="el-GR" dirty="0"/>
              <a:t>can </a:t>
            </a:r>
            <a:r>
              <a:rPr lang="en-US" dirty="0"/>
              <a:t>be gathered from municipal transport offices and local/regional transit authorities </a:t>
            </a:r>
            <a:r>
              <a:rPr lang="el-GR" dirty="0"/>
              <a:t>or </a:t>
            </a:r>
            <a:r>
              <a:rPr lang="en-US" dirty="0"/>
              <a:t>can be </a:t>
            </a:r>
            <a:r>
              <a:rPr lang="el-GR" dirty="0"/>
              <a:t>calculated from </a:t>
            </a:r>
            <a:r>
              <a:rPr lang="en-US" dirty="0"/>
              <a:t>computerized mapping, aerial photography or existing paper maps,</a:t>
            </a:r>
            <a:r>
              <a:rPr lang="el-GR" dirty="0"/>
              <a:t> </a:t>
            </a:r>
            <a:r>
              <a:rPr lang="en-US" dirty="0"/>
              <a:t>all of which </a:t>
            </a:r>
            <a:r>
              <a:rPr lang="en-US" dirty="0" err="1"/>
              <a:t>sh</a:t>
            </a:r>
            <a:r>
              <a:rPr lang="el-GR" dirty="0"/>
              <a:t>ould</a:t>
            </a:r>
            <a:r>
              <a:rPr lang="en-US" dirty="0"/>
              <a:t> be field-verified. </a:t>
            </a:r>
            <a:endParaRPr lang="el-GR" dirty="0"/>
          </a:p>
        </p:txBody>
      </p:sp>
      <p:pic>
        <p:nvPicPr>
          <p:cNvPr id="1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742762"/>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8858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87932" y="6585592"/>
            <a:ext cx="2133600" cy="272408"/>
          </a:xfrm>
        </p:spPr>
        <p:txBody>
          <a:bodyPr/>
          <a:lstStyle/>
          <a:p>
            <a:fld id="{243FB592-B9A9-49AA-A86F-4031F7B97808}" type="slidenum">
              <a:rPr lang="en-US" smtClean="0">
                <a:solidFill>
                  <a:schemeClr val="bg1"/>
                </a:solidFill>
              </a:rPr>
              <a:t>8</a:t>
            </a:fld>
            <a:endParaRPr lang="en-US" dirty="0">
              <a:solidFill>
                <a:schemeClr val="bg1"/>
              </a:solidFill>
            </a:endParaRPr>
          </a:p>
        </p:txBody>
      </p:sp>
      <p:sp>
        <p:nvSpPr>
          <p:cNvPr id="2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t>F.1.1 – PUBLIC TRANSPORT NETWORK</a:t>
            </a:r>
          </a:p>
        </p:txBody>
      </p:sp>
      <p:sp>
        <p:nvSpPr>
          <p:cNvPr id="31" name="Segnaposto contenuto 2">
            <a:extLst>
              <a:ext uri="{FF2B5EF4-FFF2-40B4-BE49-F238E27FC236}">
                <a16:creationId xmlns:a16="http://schemas.microsoft.com/office/drawing/2014/main" id="{D5895802-6A43-49C0-8782-40B7CDA1B571}"/>
              </a:ext>
            </a:extLst>
          </p:cNvPr>
          <p:cNvSpPr>
            <a:spLocks noGrp="1"/>
          </p:cNvSpPr>
          <p:nvPr>
            <p:ph idx="4294967295"/>
          </p:nvPr>
        </p:nvSpPr>
        <p:spPr>
          <a:xfrm>
            <a:off x="448322" y="982912"/>
            <a:ext cx="8229600" cy="4525963"/>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INTENT</a:t>
            </a:r>
          </a:p>
          <a:p>
            <a:pPr marL="0" indent="0">
              <a:buNone/>
            </a:pPr>
            <a:r>
              <a:rPr lang="en-US" sz="2800" dirty="0"/>
              <a:t>Promote the use of public / municipal transportation </a:t>
            </a:r>
            <a:endParaRPr lang="it-IT" sz="4000" dirty="0"/>
          </a:p>
        </p:txBody>
      </p:sp>
      <p:pic>
        <p:nvPicPr>
          <p:cNvPr id="7" name="Google Shape;47;p3" descr="Image result for public transport"/>
          <p:cNvPicPr preferRelativeResize="0"/>
          <p:nvPr/>
        </p:nvPicPr>
        <p:blipFill rotWithShape="1">
          <a:blip r:embed="rId2">
            <a:alphaModFix/>
          </a:blip>
          <a:srcRect/>
          <a:stretch/>
        </p:blipFill>
        <p:spPr>
          <a:xfrm>
            <a:off x="1168199" y="2547152"/>
            <a:ext cx="6940631" cy="2438400"/>
          </a:xfrm>
          <a:prstGeom prst="rect">
            <a:avLst/>
          </a:prstGeom>
          <a:noFill/>
          <a:ln>
            <a:noFill/>
          </a:ln>
        </p:spPr>
      </p:pic>
    </p:spTree>
    <p:extLst>
      <p:ext uri="{BB962C8B-B14F-4D97-AF65-F5344CB8AC3E}">
        <p14:creationId xmlns:p14="http://schemas.microsoft.com/office/powerpoint/2010/main" val="3523540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9</a:t>
            </a:fld>
            <a:endParaRPr lang="en-US">
              <a:solidFill>
                <a:schemeClr val="bg1"/>
              </a:solidFill>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F.1.1 – PUBLIC TRANSPORT NETWORK</a:t>
            </a:r>
          </a:p>
        </p:txBody>
      </p:sp>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232609" y="1938379"/>
            <a:ext cx="8678781" cy="2512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300"/>
              </a:spcBef>
              <a:buNone/>
            </a:pPr>
            <a:r>
              <a:rPr lang="en-US" dirty="0"/>
              <a:t>In the calculation</a:t>
            </a:r>
            <a:r>
              <a:rPr lang="el-GR" dirty="0"/>
              <a:t>s</a:t>
            </a:r>
            <a:r>
              <a:rPr lang="en-US" dirty="0"/>
              <a:t> the following should be considered: </a:t>
            </a:r>
          </a:p>
          <a:p>
            <a:pPr>
              <a:spcBef>
                <a:spcPts val="300"/>
              </a:spcBef>
              <a:buFont typeface="Courier New" panose="02070309020205020404" pitchFamily="49" charset="0"/>
              <a:buChar char="o"/>
            </a:pPr>
            <a:r>
              <a:rPr lang="en-US" dirty="0"/>
              <a:t>rail metro </a:t>
            </a:r>
            <a:endParaRPr lang="el-GR" dirty="0"/>
          </a:p>
          <a:p>
            <a:pPr>
              <a:spcBef>
                <a:spcPts val="300"/>
              </a:spcBef>
              <a:buFont typeface="Courier New" panose="02070309020205020404" pitchFamily="49" charset="0"/>
              <a:buChar char="o"/>
            </a:pPr>
            <a:r>
              <a:rPr lang="en-US" dirty="0"/>
              <a:t>subway systems </a:t>
            </a:r>
            <a:endParaRPr lang="el-GR" dirty="0"/>
          </a:p>
          <a:p>
            <a:pPr>
              <a:spcBef>
                <a:spcPts val="300"/>
              </a:spcBef>
              <a:buFont typeface="Courier New" panose="02070309020205020404" pitchFamily="49" charset="0"/>
              <a:buChar char="o"/>
            </a:pPr>
            <a:r>
              <a:rPr lang="en-US" dirty="0"/>
              <a:t>BRT (Bus Rapid Transit) systems </a:t>
            </a:r>
            <a:endParaRPr lang="el-GR" dirty="0"/>
          </a:p>
          <a:p>
            <a:pPr>
              <a:spcBef>
                <a:spcPts val="300"/>
              </a:spcBef>
              <a:buFont typeface="Courier New" panose="02070309020205020404" pitchFamily="49" charset="0"/>
              <a:buChar char="o"/>
            </a:pPr>
            <a:r>
              <a:rPr lang="en-US" dirty="0"/>
              <a:t>commuter rail systems </a:t>
            </a:r>
            <a:endParaRPr lang="el-GR" dirty="0"/>
          </a:p>
          <a:p>
            <a:pPr>
              <a:spcBef>
                <a:spcPts val="300"/>
              </a:spcBef>
              <a:buFont typeface="Courier New" panose="02070309020205020404" pitchFamily="49" charset="0"/>
              <a:buChar char="o"/>
            </a:pPr>
            <a:r>
              <a:rPr lang="en-US" dirty="0"/>
              <a:t>light rail</a:t>
            </a:r>
            <a:endParaRPr lang="el-GR" dirty="0"/>
          </a:p>
          <a:p>
            <a:pPr>
              <a:spcBef>
                <a:spcPts val="300"/>
              </a:spcBef>
              <a:buFont typeface="Courier New" panose="02070309020205020404" pitchFamily="49" charset="0"/>
              <a:buChar char="o"/>
            </a:pPr>
            <a:r>
              <a:rPr lang="en-US" dirty="0"/>
              <a:t>streetcars/tramways </a:t>
            </a:r>
            <a:endParaRPr lang="el-GR" dirty="0"/>
          </a:p>
          <a:p>
            <a:pPr>
              <a:spcBef>
                <a:spcPts val="300"/>
              </a:spcBef>
              <a:buFont typeface="Courier New" panose="02070309020205020404" pitchFamily="49" charset="0"/>
              <a:buChar char="o"/>
            </a:pPr>
            <a:r>
              <a:rPr lang="en-US" dirty="0"/>
              <a:t>buses </a:t>
            </a:r>
            <a:endParaRPr lang="el-GR" dirty="0"/>
          </a:p>
          <a:p>
            <a:pPr>
              <a:spcBef>
                <a:spcPts val="300"/>
              </a:spcBef>
              <a:buFont typeface="Courier New" panose="02070309020205020404" pitchFamily="49" charset="0"/>
              <a:buChar char="o"/>
            </a:pPr>
            <a:r>
              <a:rPr lang="en-US" dirty="0"/>
              <a:t>trolleybuses</a:t>
            </a:r>
            <a:endParaRPr lang="el-GR" dirty="0"/>
          </a:p>
          <a:p>
            <a:pPr>
              <a:spcBef>
                <a:spcPts val="300"/>
              </a:spcBef>
              <a:buFont typeface="Courier New" panose="02070309020205020404" pitchFamily="49" charset="0"/>
              <a:buChar char="o"/>
            </a:pPr>
            <a:r>
              <a:rPr lang="en-US" dirty="0"/>
              <a:t>other passenger transport services</a:t>
            </a:r>
          </a:p>
        </p:txBody>
      </p:sp>
      <p:sp>
        <p:nvSpPr>
          <p:cNvPr id="11"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26592"/>
            <a:ext cx="8418576" cy="608833"/>
          </a:xfrm>
          <a:prstGeom prst="rect">
            <a:avLst/>
          </a:prstGeom>
        </p:spPr>
        <p:txBody>
          <a:bodyPr>
            <a:noAutofit/>
          </a:bodyPr>
          <a:lstStyle/>
          <a:p>
            <a:pPr marL="0" indent="0">
              <a:buNone/>
            </a:pPr>
            <a:r>
              <a:rPr lang="en-US" sz="2400" b="1" u="sng" dirty="0">
                <a:latin typeface="Calibri" panose="020F0502020204030204" pitchFamily="34" charset="0"/>
                <a:cs typeface="Calibri" panose="020F0502020204030204" pitchFamily="34" charset="0"/>
              </a:rPr>
              <a:t>BOUNDARY &amp; SCOPE</a:t>
            </a:r>
            <a:endParaRPr lang="en-US" sz="2400" dirty="0"/>
          </a:p>
        </p:txBody>
      </p:sp>
      <p:sp>
        <p:nvSpPr>
          <p:cNvPr id="4" name="Rectangle 3"/>
          <p:cNvSpPr/>
          <p:nvPr/>
        </p:nvSpPr>
        <p:spPr>
          <a:xfrm>
            <a:off x="232610" y="1476714"/>
            <a:ext cx="8174544" cy="461665"/>
          </a:xfrm>
          <a:prstGeom prst="rect">
            <a:avLst/>
          </a:prstGeom>
        </p:spPr>
        <p:txBody>
          <a:bodyPr wrap="square">
            <a:spAutoFit/>
          </a:bodyPr>
          <a:lstStyle/>
          <a:p>
            <a:r>
              <a:rPr lang="en-US" sz="2400" dirty="0"/>
              <a:t>The assessment boundary includes the whole </a:t>
            </a:r>
            <a:r>
              <a:rPr lang="el-GR" sz="2400" dirty="0"/>
              <a:t>city</a:t>
            </a:r>
            <a:r>
              <a:rPr lang="en-US" sz="2400" dirty="0"/>
              <a:t>.</a:t>
            </a:r>
            <a:endParaRPr lang="el-GR" sz="2400" dirty="0"/>
          </a:p>
        </p:txBody>
      </p:sp>
    </p:spTree>
    <p:extLst>
      <p:ext uri="{BB962C8B-B14F-4D97-AF65-F5344CB8AC3E}">
        <p14:creationId xmlns:p14="http://schemas.microsoft.com/office/powerpoint/2010/main" val="1406278539"/>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9" ma:contentTypeDescription="Crea un document nou" ma:contentTypeScope="" ma:versionID="06da44c9fdc2f137721723683469ed5c">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50f93151299274fdc3ed206dc3202385"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DBBBEE-EEDC-47C6-974E-CE4546FA4756}">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customXml/itemProps2.xml><?xml version="1.0" encoding="utf-8"?>
<ds:datastoreItem xmlns:ds="http://schemas.openxmlformats.org/officeDocument/2006/customXml" ds:itemID="{D8C5C7BE-DB12-4475-8689-0E6B02DD20E7}">
  <ds:schemaRefs>
    <ds:schemaRef ds:uri="http://schemas.microsoft.com/sharepoint/v3/contenttype/forms"/>
  </ds:schemaRefs>
</ds:datastoreItem>
</file>

<file path=customXml/itemProps3.xml><?xml version="1.0" encoding="utf-8"?>
<ds:datastoreItem xmlns:ds="http://schemas.openxmlformats.org/officeDocument/2006/customXml" ds:itemID="{61720FE0-FCC2-4C39-8C2A-1C288225565E}"/>
</file>

<file path=docProps/app.xml><?xml version="1.0" encoding="utf-8"?>
<Properties xmlns="http://schemas.openxmlformats.org/officeDocument/2006/extended-properties" xmlns:vt="http://schemas.openxmlformats.org/officeDocument/2006/docPropsVTypes">
  <TotalTime>25222</TotalTime>
  <Words>742</Words>
  <Application>Microsoft Office PowerPoint</Application>
  <PresentationFormat>On-screen Show (4:3)</PresentationFormat>
  <Paragraphs>145</Paragraphs>
  <Slides>17</Slides>
  <Notes>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Larissa</vt:lpstr>
      <vt:lpstr>PowerPoint Presentation</vt:lpstr>
      <vt:lpstr>F.1.1 – PUBLIC TRANSPORT NETWORK</vt:lpstr>
      <vt:lpstr>F.1.1 – PUBLIC TRANSPORT NETWORK</vt:lpstr>
      <vt:lpstr>F.1.1 – PUBLIC TRANSPORT NETWORK</vt:lpstr>
      <vt:lpstr>F.1.1 – PUBLIC TRANSPORT NETWORK</vt:lpstr>
      <vt:lpstr>F.1.1 – PUBLIC TRANSPORT NETWORK</vt:lpstr>
      <vt:lpstr>F.1.1 – PUBLIC TRANSPORT NETWORK</vt:lpstr>
      <vt:lpstr>F.1.1 – PUBLIC TRANSPORT NETWORK</vt:lpstr>
      <vt:lpstr>F.1.1 – PUBLIC TRANSPORT NETWORK</vt:lpstr>
      <vt:lpstr>F.1.1 – PUBLIC TRANSPORT NETWORK</vt:lpstr>
      <vt:lpstr>F.1.1 – PUBLIC TRANSPORT NETWORK</vt:lpstr>
      <vt:lpstr>F.1.1 – PUBLIC TRANSPORT NETWORK</vt:lpstr>
      <vt:lpstr>F.1.1 – PUBLIC TRANSPORT NETWORK</vt:lpstr>
      <vt:lpstr>F.1.1 – PUBLIC TRANSPORT NETWORK</vt:lpstr>
      <vt:lpstr>F.1.1 – PUBLIC TRANSPORT NETWORK</vt:lpstr>
      <vt:lpstr>F.1.1 – PUBLIC TRANSPORT NETWORK</vt:lpstr>
      <vt:lpstr>F.1.1 – PUBLIC TRANSPORT NETWORK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POPI DROUTSA</cp:lastModifiedBy>
  <cp:revision>445</cp:revision>
  <dcterms:created xsi:type="dcterms:W3CDTF">2017-01-09T10:20:00Z</dcterms:created>
  <dcterms:modified xsi:type="dcterms:W3CDTF">2023-11-28T15:41:05Z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y fmtid="{D5CDD505-2E9C-101B-9397-08002B2CF9AE}" pid="3" name="MediaServiceImageTags">
    <vt:lpwstr/>
  </property>
</Properties>
</file>